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9" r:id="rId4"/>
  </p:sldMasterIdLst>
  <p:notesMasterIdLst>
    <p:notesMasterId r:id="rId57"/>
  </p:notesMasterIdLst>
  <p:handoutMasterIdLst>
    <p:handoutMasterId r:id="rId58"/>
  </p:handoutMasterIdLst>
  <p:sldIdLst>
    <p:sldId id="811" r:id="rId5"/>
    <p:sldId id="816" r:id="rId6"/>
    <p:sldId id="818" r:id="rId7"/>
    <p:sldId id="942" r:id="rId8"/>
    <p:sldId id="819" r:id="rId9"/>
    <p:sldId id="932" r:id="rId10"/>
    <p:sldId id="930" r:id="rId11"/>
    <p:sldId id="928" r:id="rId12"/>
    <p:sldId id="998" r:id="rId13"/>
    <p:sldId id="993" r:id="rId14"/>
    <p:sldId id="996" r:id="rId15"/>
    <p:sldId id="999" r:id="rId16"/>
    <p:sldId id="997" r:id="rId17"/>
    <p:sldId id="995" r:id="rId18"/>
    <p:sldId id="924" r:id="rId19"/>
    <p:sldId id="925" r:id="rId20"/>
    <p:sldId id="991" r:id="rId21"/>
    <p:sldId id="990" r:id="rId22"/>
    <p:sldId id="926" r:id="rId23"/>
    <p:sldId id="992" r:id="rId24"/>
    <p:sldId id="1000" r:id="rId25"/>
    <p:sldId id="1001" r:id="rId26"/>
    <p:sldId id="1003" r:id="rId27"/>
    <p:sldId id="1006" r:id="rId28"/>
    <p:sldId id="933" r:id="rId29"/>
    <p:sldId id="980" r:id="rId30"/>
    <p:sldId id="981" r:id="rId31"/>
    <p:sldId id="1004" r:id="rId32"/>
    <p:sldId id="1002" r:id="rId33"/>
    <p:sldId id="983" r:id="rId34"/>
    <p:sldId id="1008" r:id="rId35"/>
    <p:sldId id="1009" r:id="rId36"/>
    <p:sldId id="1010" r:id="rId37"/>
    <p:sldId id="943" r:id="rId38"/>
    <p:sldId id="944" r:id="rId39"/>
    <p:sldId id="1007" r:id="rId40"/>
    <p:sldId id="1021" r:id="rId41"/>
    <p:sldId id="949" r:id="rId42"/>
    <p:sldId id="952" r:id="rId43"/>
    <p:sldId id="1011" r:id="rId44"/>
    <p:sldId id="1012" r:id="rId45"/>
    <p:sldId id="1022" r:id="rId46"/>
    <p:sldId id="1018" r:id="rId47"/>
    <p:sldId id="1015" r:id="rId48"/>
    <p:sldId id="1017" r:id="rId49"/>
    <p:sldId id="1016" r:id="rId50"/>
    <p:sldId id="1023" r:id="rId51"/>
    <p:sldId id="1019" r:id="rId52"/>
    <p:sldId id="976" r:id="rId53"/>
    <p:sldId id="1020" r:id="rId54"/>
    <p:sldId id="1024" r:id="rId55"/>
    <p:sldId id="869" r:id="rId56"/>
  </p:sldIdLst>
  <p:sldSz cx="12192000" cy="6858000"/>
  <p:notesSz cx="7104063" cy="10234613"/>
  <p:embeddedFontLs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entury Gothic" panose="020B0502020202020204" pitchFamily="34" charset="0"/>
      <p:regular r:id="rId63"/>
      <p:bold r:id="rId64"/>
      <p:italic r:id="rId65"/>
      <p:boldItalic r:id="rId66"/>
    </p:embeddedFont>
    <p:embeddedFont>
      <p:font typeface="Consolas" panose="020B0609020204030204" pitchFamily="49" charset="0"/>
      <p:regular r:id="rId67"/>
      <p:bold r:id="rId68"/>
      <p:italic r:id="rId69"/>
      <p:boldItalic r:id="rId70"/>
    </p:embeddedFont>
    <p:embeddedFont>
      <p:font typeface="Segoe Script" panose="030B0504020000000003" pitchFamily="66" charset="0"/>
      <p:regular r:id="rId71"/>
      <p:bold r:id="rId72"/>
    </p:embeddedFont>
    <p:embeddedFont>
      <p:font typeface="Segoe UI" panose="020B0502040204020203" pitchFamily="34" charset="0"/>
      <p:regular r:id="rId73"/>
      <p:bold r:id="rId74"/>
      <p:italic r:id="rId75"/>
      <p:boldItalic r:id="rId76"/>
    </p:embeddedFont>
    <p:embeddedFont>
      <p:font typeface="Segoe UI Light" panose="020B0502040204020203" pitchFamily="34" charset="0"/>
      <p:regular r:id="rId77"/>
      <p:italic r:id="rId78"/>
    </p:embeddedFont>
  </p:embeddedFontLst>
  <p:custDataLst>
    <p:tags r:id="rId79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7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téphane GOBIN" initials="" lastIdx="0" clrIdx="6"/>
  <p:cmAuthor id="1" name="Sarah BOUTER" initials="SB" lastIdx="9" clrIdx="0">
    <p:extLst>
      <p:ext uri="{19B8F6BF-5375-455C-9EA6-DF929625EA0E}">
        <p15:presenceInfo xmlns:p15="http://schemas.microsoft.com/office/powerpoint/2012/main" userId="S-1-5-21-1801674531-1897051121-839522115-8424" providerId="AD"/>
      </p:ext>
    </p:extLst>
  </p:cmAuthor>
  <p:cmAuthor id="2" name="Thierry RICHARD" initials="TR" lastIdx="1" clrIdx="1">
    <p:extLst>
      <p:ext uri="{19B8F6BF-5375-455C-9EA6-DF929625EA0E}">
        <p15:presenceInfo xmlns:p15="http://schemas.microsoft.com/office/powerpoint/2012/main" userId="Thierry RICHARD" providerId="None"/>
      </p:ext>
    </p:extLst>
  </p:cmAuthor>
  <p:cmAuthor id="3" name="RICHARD Thierry Admin" initials="RTA" lastIdx="3" clrIdx="2">
    <p:extLst>
      <p:ext uri="{19B8F6BF-5375-455C-9EA6-DF929625EA0E}">
        <p15:presenceInfo xmlns:p15="http://schemas.microsoft.com/office/powerpoint/2012/main" userId="RICHARD Thierry Admin" providerId="None"/>
      </p:ext>
    </p:extLst>
  </p:cmAuthor>
  <p:cmAuthor id="4" name="Barthe, Karine (EXT - FR/Lannion)" initials="BK(F" lastIdx="1" clrIdx="3">
    <p:extLst>
      <p:ext uri="{19B8F6BF-5375-455C-9EA6-DF929625EA0E}">
        <p15:presenceInfo xmlns:p15="http://schemas.microsoft.com/office/powerpoint/2012/main" userId="Barthe, Karine (EXT - FR/Lannion)" providerId="None"/>
      </p:ext>
    </p:extLst>
  </p:cmAuthor>
  <p:cmAuthor id="5" name="Sabrina Kuhn" initials="SK" lastIdx="10" clrIdx="4">
    <p:extLst>
      <p:ext uri="{19B8F6BF-5375-455C-9EA6-DF929625EA0E}">
        <p15:presenceInfo xmlns:p15="http://schemas.microsoft.com/office/powerpoint/2012/main" userId="S-1-5-21-1801674531-1897051121-839522115-20220" providerId="AD"/>
      </p:ext>
    </p:extLst>
  </p:cmAuthor>
  <p:cmAuthor id="6" name="Emilie VILLETORTE" initials="EV" lastIdx="1" clrIdx="5">
    <p:extLst>
      <p:ext uri="{19B8F6BF-5375-455C-9EA6-DF929625EA0E}">
        <p15:presenceInfo xmlns:p15="http://schemas.microsoft.com/office/powerpoint/2012/main" userId="S::evilletorte@eni.fr::60a890f2-81d8-4a9a-b988-47c91ea199b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258"/>
    <a:srgbClr val="011F39"/>
    <a:srgbClr val="4AA5B7"/>
    <a:srgbClr val="AAD23B"/>
    <a:srgbClr val="06516F"/>
    <a:srgbClr val="016B9F"/>
    <a:srgbClr val="3B518E"/>
    <a:srgbClr val="9FCFD9"/>
    <a:srgbClr val="FFFF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717C3B-BB7E-6D42-7DFB-98FF2D6498BC}" v="4" dt="2023-08-04T06:25:31.37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71134" autoAdjust="0"/>
  </p:normalViewPr>
  <p:slideViewPr>
    <p:cSldViewPr snapToGrid="0">
      <p:cViewPr varScale="1">
        <p:scale>
          <a:sx n="79" d="100"/>
          <a:sy n="79" d="100"/>
        </p:scale>
        <p:origin x="1674" y="-114"/>
      </p:cViewPr>
      <p:guideLst>
        <p:guide orient="horz" pos="2160"/>
        <p:guide pos="3840"/>
        <p:guide pos="27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74" Type="http://schemas.openxmlformats.org/officeDocument/2006/relationships/font" Target="fonts/font16.fntdata"/><Relationship Id="rId79" Type="http://schemas.openxmlformats.org/officeDocument/2006/relationships/tags" Target="tags/tag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4.fntdata"/><Relationship Id="rId80" Type="http://schemas.openxmlformats.org/officeDocument/2006/relationships/commentAuthors" Target="commentAuthors.xml"/><Relationship Id="rId85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8.fntdata"/><Relationship Id="rId7" Type="http://schemas.openxmlformats.org/officeDocument/2006/relationships/slide" Target="slides/slide3.xml"/><Relationship Id="rId71" Type="http://schemas.openxmlformats.org/officeDocument/2006/relationships/font" Target="fonts/font13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8.fntdata"/><Relationship Id="rId61" Type="http://schemas.openxmlformats.org/officeDocument/2006/relationships/font" Target="fonts/font3.fntdata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e-Lise BAILLE" userId="S::abaille@campus-eni.fr::542f3d76-1356-40f3-aaf6-f07c1de7561a" providerId="AD" clId="Web-{74717C3B-BB7E-6D42-7DFB-98FF2D6498BC}"/>
    <pc:docChg chg="modSld">
      <pc:chgData name="Anne-Lise BAILLE" userId="S::abaille@campus-eni.fr::542f3d76-1356-40f3-aaf6-f07c1de7561a" providerId="AD" clId="Web-{74717C3B-BB7E-6D42-7DFB-98FF2D6498BC}" dt="2023-08-04T06:25:26.331" v="0" actId="20577"/>
      <pc:docMkLst>
        <pc:docMk/>
      </pc:docMkLst>
      <pc:sldChg chg="modSp">
        <pc:chgData name="Anne-Lise BAILLE" userId="S::abaille@campus-eni.fr::542f3d76-1356-40f3-aaf6-f07c1de7561a" providerId="AD" clId="Web-{74717C3B-BB7E-6D42-7DFB-98FF2D6498BC}" dt="2023-08-04T06:25:26.331" v="0" actId="20577"/>
        <pc:sldMkLst>
          <pc:docMk/>
          <pc:sldMk cId="1911441418" sldId="976"/>
        </pc:sldMkLst>
        <pc:spChg chg="mod">
          <ac:chgData name="Anne-Lise BAILLE" userId="S::abaille@campus-eni.fr::542f3d76-1356-40f3-aaf6-f07c1de7561a" providerId="AD" clId="Web-{74717C3B-BB7E-6D42-7DFB-98FF2D6498BC}" dt="2023-08-04T06:25:26.331" v="0" actId="20577"/>
          <ac:spMkLst>
            <pc:docMk/>
            <pc:sldMk cId="1911441418" sldId="976"/>
            <ac:spMk id="33" creationId="{7039B82E-248A-E9BB-B359-FE75DAA2329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A8EB9EB-B186-4F9A-9F85-BBB1D65C7589}" type="datetimeFigureOut">
              <a:rPr lang="fr-FR" smtClean="0">
                <a:latin typeface="Segoe UI" panose="020B0502040204020203" pitchFamily="34" charset="0"/>
              </a:rPr>
              <a:t>03/08/2023</a:t>
            </a:fld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611C90E-7C5C-4FC7-8E56-A2E921698B81}" type="slidenum">
              <a:rPr lang="fr-FR" smtClean="0">
                <a:latin typeface="Segoe UI" panose="020B0502040204020203" pitchFamily="34" charset="0"/>
              </a:rPr>
              <a:t>‹N°›</a:t>
            </a:fld>
            <a:endParaRPr lang="fr-FR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E63BDECB-E14E-459C-896C-A883D5960C42}" type="datetimeFigureOut">
              <a:rPr lang="fr-FR" smtClean="0"/>
              <a:pPr/>
              <a:t>03/08/2023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00CA5B4E-61E0-4854-9785-88AF627D622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2716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Segoe Script" panose="030B0504020000000003" pitchFamily="66" charset="0"/>
                <a:sym typeface="Wingdings" panose="05000000000000000000" pitchFamily="2" charset="2"/>
              </a:rPr>
              <a:t>Pour la version du Docker Compose : https://docs.docker.com/compose/compose-file/compose-file-v3/</a:t>
            </a:r>
          </a:p>
          <a:p>
            <a:endParaRPr lang="fr-FR" dirty="0">
              <a:latin typeface="Segoe Script" panose="030B0504020000000003" pitchFamily="66" charset="0"/>
              <a:sym typeface="Wingdings" panose="05000000000000000000" pitchFamily="2" charset="2"/>
            </a:endParaRPr>
          </a:p>
          <a:p>
            <a:r>
              <a:rPr lang="fr-FR" dirty="0">
                <a:latin typeface="Segoe Script" panose="030B0504020000000003" pitchFamily="66" charset="0"/>
                <a:sym typeface="Wingdings" panose="05000000000000000000" pitchFamily="2" charset="2"/>
              </a:rPr>
              <a:t>Avantage supplémentaire du fichier docker-</a:t>
            </a:r>
            <a:r>
              <a:rPr lang="fr-FR" dirty="0" err="1">
                <a:latin typeface="Segoe Script" panose="030B0504020000000003" pitchFamily="66" charset="0"/>
                <a:sym typeface="Wingdings" panose="05000000000000000000" pitchFamily="2" charset="2"/>
              </a:rPr>
              <a:t>compose.yml</a:t>
            </a:r>
            <a:endParaRPr lang="fr-FR" dirty="0">
              <a:latin typeface="Segoe Script" panose="030B0504020000000003" pitchFamily="66" charset="0"/>
              <a:sym typeface="Wingdings" panose="05000000000000000000" pitchFamily="2" charset="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>
                <a:latin typeface="Segoe Script" panose="030B0504020000000003" pitchFamily="66" charset="0"/>
                <a:sym typeface="Wingdings" panose="05000000000000000000" pitchFamily="2" charset="2"/>
              </a:rPr>
              <a:t>Docker permet de télécharger les images lors de l’exécution de ce fichier la première fois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>
                <a:latin typeface="Segoe Script" panose="030B0504020000000003" pitchFamily="66" charset="0"/>
                <a:sym typeface="Wingdings" panose="05000000000000000000" pitchFamily="2" charset="2"/>
              </a:rPr>
              <a:t>Il n’y aura pas à différencier l’installation et l’exécution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fr-FR" dirty="0">
              <a:latin typeface="Segoe Script" panose="030B0504020000000003" pitchFamily="66" charset="0"/>
              <a:sym typeface="Wingdings" panose="05000000000000000000" pitchFamily="2" charset="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fr-FR" dirty="0">
              <a:latin typeface="Segoe Script" panose="030B0504020000000003" pitchFamily="66" charset="0"/>
              <a:sym typeface="Wingdings" panose="05000000000000000000" pitchFamily="2" charset="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fr-FR" dirty="0">
              <a:latin typeface="Segoe Script" panose="030B0504020000000003" pitchFamily="66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26583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Installons Docker Desktop</a:t>
            </a:r>
          </a:p>
          <a:p>
            <a:r>
              <a:rPr lang="fr-FR" dirty="0"/>
              <a:t>Nous verrons par la suite comment installer une image pour MongoDB</a:t>
            </a:r>
          </a:p>
        </p:txBody>
      </p:sp>
    </p:spTree>
    <p:extLst>
      <p:ext uri="{BB962C8B-B14F-4D97-AF65-F5344CB8AC3E}">
        <p14:creationId xmlns:p14="http://schemas.microsoft.com/office/powerpoint/2010/main" val="2063499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Comparaison du SQL et NoSQL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1200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1200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141E26"/>
                </a:solidFill>
                <a:cs typeface="Segoe UI" panose="020B0502040204020203" pitchFamily="34" charset="0"/>
              </a:rPr>
              <a:t> ACID (Atomicité, Cohérence, Isolation et Durabilité)</a:t>
            </a:r>
            <a:endParaRPr lang="fr-FR" sz="1200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057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 les applications informatiques de type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Réseaux sociaux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Gestion de contenu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Analyse en temps réel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Il y aura une énorme quantité de données. </a:t>
            </a:r>
          </a:p>
          <a:p>
            <a:endParaRPr lang="fr-FR" dirty="0"/>
          </a:p>
          <a:p>
            <a:r>
              <a:rPr lang="fr-FR" dirty="0"/>
              <a:t>NoSQL s’impose dans ces types de projet. Il permet de gérer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Des quantités massives de documents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Il permet l’évolutivité et  la flexibilité des données </a:t>
            </a:r>
            <a:r>
              <a:rPr lang="fr-FR" dirty="0">
                <a:sym typeface="Wingdings" panose="05000000000000000000" pitchFamily="2" charset="2"/>
              </a:rPr>
              <a:t> changement ou évolution des données ; ne suivent pas un schéma. Schéma inconnu au moment de la conception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Il est plus rapide, il est souvent utilisé sur des solutions CLOUD et CLUSTER  base de données qui partagent les ressources et dupliquent les informations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>
                <a:latin typeface="Segoe Script" panose="030B0504020000000003" pitchFamily="66" charset="0"/>
                <a:sym typeface="Wingdings" panose="05000000000000000000" pitchFamily="2" charset="2"/>
              </a:rPr>
              <a:t>Il faut pouvoir gérer des données entrantes élevées ou volatiles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>
                <a:latin typeface="Segoe Script" panose="030B0504020000000003" pitchFamily="66" charset="0"/>
                <a:sym typeface="Wingdings" panose="05000000000000000000" pitchFamily="2" charset="2"/>
              </a:rPr>
              <a:t>Réaliser beaucoup de requêtes sur une durée limitée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>
                <a:latin typeface="Segoe Script" panose="030B0504020000000003" pitchFamily="66" charset="0"/>
                <a:sym typeface="Wingdings" panose="05000000000000000000" pitchFamily="2" charset="2"/>
              </a:rPr>
              <a:t>Souvent en temps réel</a:t>
            </a:r>
          </a:p>
        </p:txBody>
      </p:sp>
    </p:spTree>
    <p:extLst>
      <p:ext uri="{BB962C8B-B14F-4D97-AF65-F5344CB8AC3E}">
        <p14:creationId xmlns:p14="http://schemas.microsoft.com/office/powerpoint/2010/main" val="3005833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C’est un programme de base de données orienté </a:t>
            </a:r>
            <a:r>
              <a:rPr lang="fr-FR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document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multiplateforme cloud gratuit et open source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MongoDB utilise des documents de type </a:t>
            </a:r>
            <a:r>
              <a:rPr lang="fr-FR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avec un schéma dynamique.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Ils sont appelés des </a:t>
            </a:r>
            <a:r>
              <a:rPr lang="fr-FR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BSON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qui sont des </a:t>
            </a:r>
            <a:r>
              <a:rPr lang="fr-FR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inary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</a:t>
            </a:r>
            <a:r>
              <a:rPr lang="fr-FR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SON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documents avec un schéma dynamique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 n’est pas nécessaire de définir la structure de la donnée à l’avance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 il est possible de changer la structure au fur et à mesure que votre application évolue.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Elle est utilisée pour sa haute disponibilité et les performances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Avec les fonctionnalités : 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Partitionnement automatique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Prise en charge des transactions multi-documents (https://www.mongodb.com/docs/manual/core/transactions/)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Gestion des indexes par défaut en String; possible de créer des index plus complexes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0630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Dans MongoDB ; une collection est un conteneur de groupe de documents est similaire à la table dans une base de données SQL. 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fr-FR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Mais avec une différence importante : un schéma flexible et dynamique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Document JSON est similaire à un enregistrement dans la base SQL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Mais toujours avec un schéma flexible et dynamique</a:t>
            </a:r>
          </a:p>
          <a:p>
            <a:pPr marL="1200150" lvl="2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fr-FR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Signifie que la structure de données peut changer au fil du temps</a:t>
            </a:r>
          </a:p>
          <a:p>
            <a:pPr marL="1200150" lvl="2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endParaRPr lang="fr-FR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MongoDB, ne demande pas de spécifier la structure de vos données à l’avance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fr-FR" sz="1200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(champ) correspond à une colonne en base SQL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1200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Il existe dans les 2 types de base la notion d’indexe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Permet d’optimiser les recherches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Privilégier l’unicité de cet indexe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1200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1200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043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Installons l’image de MongoDB dans Docker Desktop en utilisant un fichier docker-</a:t>
            </a:r>
            <a:r>
              <a:rPr lang="fr-FR" dirty="0" err="1"/>
              <a:t>compose.yml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1721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31076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faut se focaliser sur la logique métier dans une application plutôt que sur la complexité technique.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Pour cela, Spring nous fournit l’abstraction Spring Data MongoDB.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Elle s’occupe de l’implémentation des fonctionnalités les plus courantes des DAO (Data Access Object)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Il permet de créer des requêtes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Ce module de Spring s’appuie sur les normes de MongoDB pour gérer le mapping entre les objets Java et les Documents de </a:t>
            </a:r>
            <a:r>
              <a:rPr lang="fr-FR" dirty="0" err="1"/>
              <a:t>MongDB</a:t>
            </a:r>
            <a:endParaRPr lang="fr-FR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Il y a 2 composants dans Spring Data MongoDB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fr-FR" dirty="0" err="1"/>
              <a:t>MongoRepository</a:t>
            </a:r>
            <a:r>
              <a:rPr lang="fr-FR" dirty="0"/>
              <a:t> celui qu’on va détailler qui est l’équivalent de </a:t>
            </a:r>
            <a:r>
              <a:rPr lang="fr-FR" dirty="0" err="1"/>
              <a:t>JpaRepository</a:t>
            </a:r>
            <a:endParaRPr lang="fr-FR" dirty="0"/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fr-FR" dirty="0" err="1"/>
              <a:t>MongoTemplate</a:t>
            </a:r>
            <a:r>
              <a:rPr lang="fr-FR" dirty="0"/>
              <a:t> qui est une solution plus orienté manipulation directe du CRUD et des requêtes. A utiliser pour les tests unitaires ou des APIs simples. Il ressemble plus à JPA</a:t>
            </a:r>
          </a:p>
          <a:p>
            <a:pPr marL="2000250" lvl="4" indent="-171450">
              <a:buFont typeface="Arial" panose="020B0604020202020204" pitchFamily="34" charset="0"/>
              <a:buChar char="•"/>
            </a:pPr>
            <a:r>
              <a:rPr lang="fr-FR" dirty="0"/>
              <a:t>Nous ne le verrons pas dans ce module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Il s’appuie sur un driver Java pour se connecter à la base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Il nous permet de gérer cette connexion au travers du fichier de configuration de Spring Boot : </a:t>
            </a:r>
            <a:r>
              <a:rPr lang="fr-FR" dirty="0" err="1"/>
              <a:t>application.properties</a:t>
            </a:r>
            <a:r>
              <a:rPr lang="fr-FR" dirty="0"/>
              <a:t> (ou </a:t>
            </a:r>
            <a:r>
              <a:rPr lang="fr-FR" dirty="0" err="1"/>
              <a:t>application.yml</a:t>
            </a:r>
            <a:r>
              <a:rPr lang="fr-FR" dirty="0"/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0630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>
                <a:latin typeface="Segoe Script" panose="030B0504020000000003" pitchFamily="66" charset="0"/>
              </a:rPr>
              <a:t>Par défaut avec MongoDB les identifiants en base sont des string</a:t>
            </a:r>
          </a:p>
        </p:txBody>
      </p:sp>
    </p:spTree>
    <p:extLst>
      <p:ext uri="{BB962C8B-B14F-4D97-AF65-F5344CB8AC3E}">
        <p14:creationId xmlns:p14="http://schemas.microsoft.com/office/powerpoint/2010/main" val="1140759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 ce module nous allons voir la suite de Spring Data</a:t>
            </a:r>
          </a:p>
          <a:p>
            <a:r>
              <a:rPr lang="fr-FR" dirty="0"/>
              <a:t>Nous allons nous concentrer les bases de données NoSQL</a:t>
            </a:r>
          </a:p>
          <a:p>
            <a:r>
              <a:rPr lang="fr-FR" dirty="0"/>
              <a:t>Nous avons déjà vu Spring Data, nous allons le revoir</a:t>
            </a:r>
          </a:p>
          <a:p>
            <a:r>
              <a:rPr lang="fr-FR" dirty="0"/>
              <a:t>Nous allons détailler Spring Data MongoDB qui est une solution d’accès à une base de données NoSQL</a:t>
            </a:r>
          </a:p>
        </p:txBody>
      </p:sp>
    </p:spTree>
    <p:extLst>
      <p:ext uri="{BB962C8B-B14F-4D97-AF65-F5344CB8AC3E}">
        <p14:creationId xmlns:p14="http://schemas.microsoft.com/office/powerpoint/2010/main" val="3856394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011F39"/>
                </a:solidFill>
                <a:cs typeface="Segoe UI" panose="020B0502040204020203" pitchFamily="34" charset="0"/>
              </a:rPr>
              <a:t>application.properties</a:t>
            </a: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 est le fichier par défaut de configuration de Spring Boot</a:t>
            </a:r>
          </a:p>
          <a:p>
            <a:pPr marL="342900" lvl="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011F39"/>
                </a:solidFill>
                <a:cs typeface="Segoe UI" panose="020B0502040204020203" pitchFamily="34" charset="0"/>
              </a:rPr>
              <a:t>application.yml</a:t>
            </a: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 est un fichier s’appuyant sur la grammaire YAML (</a:t>
            </a:r>
            <a:r>
              <a:rPr lang="fr-FR" dirty="0" err="1">
                <a:solidFill>
                  <a:srgbClr val="011F39"/>
                </a:solidFill>
                <a:cs typeface="Segoe UI" panose="020B0502040204020203" pitchFamily="34" charset="0"/>
              </a:rPr>
              <a:t>Yet</a:t>
            </a: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 </a:t>
            </a:r>
            <a:r>
              <a:rPr lang="fr-FR" dirty="0" err="1">
                <a:solidFill>
                  <a:srgbClr val="011F39"/>
                </a:solidFill>
                <a:cs typeface="Segoe UI" panose="020B0502040204020203" pitchFamily="34" charset="0"/>
              </a:rPr>
              <a:t>Another</a:t>
            </a: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 Markup </a:t>
            </a:r>
            <a:r>
              <a:rPr lang="fr-FR" dirty="0" err="1">
                <a:solidFill>
                  <a:srgbClr val="011F39"/>
                </a:solidFill>
                <a:cs typeface="Segoe UI" panose="020B0502040204020203" pitchFamily="34" charset="0"/>
              </a:rPr>
              <a:t>Language</a:t>
            </a: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)</a:t>
            </a:r>
          </a:p>
          <a:p>
            <a:endParaRPr lang="fr-FR" dirty="0"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7875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Segoe Script" panose="030B0504020000000003" pitchFamily="66" charset="0"/>
              </a:rPr>
              <a:t>YAML utilise les retours à la ligne et les indentations pour créer une hiérarchie dans le code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>
                <a:latin typeface="Segoe Script" panose="030B0504020000000003" pitchFamily="66" charset="0"/>
              </a:rPr>
              <a:t>Cela permet de voir l’imbrication des éléments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>
                <a:latin typeface="Segoe Script" panose="030B0504020000000003" pitchFamily="66" charset="0"/>
              </a:rPr>
              <a:t>C’est plus lisible</a:t>
            </a:r>
          </a:p>
          <a:p>
            <a:endParaRPr lang="fr-FR" dirty="0">
              <a:latin typeface="Segoe Script" panose="030B0504020000000003" pitchFamily="66" charset="0"/>
            </a:endParaRPr>
          </a:p>
          <a:p>
            <a:r>
              <a:rPr lang="fr-FR" dirty="0">
                <a:latin typeface="Segoe Script" panose="030B0504020000000003" pitchFamily="66" charset="0"/>
              </a:rPr>
              <a:t>Par défaut, Spring Boot crée les projets avec </a:t>
            </a:r>
            <a:r>
              <a:rPr lang="fr-FR" dirty="0" err="1">
                <a:latin typeface="Segoe Script" panose="030B0504020000000003" pitchFamily="66" charset="0"/>
              </a:rPr>
              <a:t>applications.properties</a:t>
            </a:r>
            <a:r>
              <a:rPr lang="fr-FR" dirty="0">
                <a:latin typeface="Segoe Script" panose="030B0504020000000003" pitchFamily="66" charset="0"/>
              </a:rPr>
              <a:t>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>
                <a:latin typeface="Segoe Script" panose="030B0504020000000003" pitchFamily="66" charset="0"/>
              </a:rPr>
              <a:t>Il faut le renommer en </a:t>
            </a:r>
            <a:r>
              <a:rPr lang="fr-FR" dirty="0" err="1">
                <a:latin typeface="Segoe Script" panose="030B0504020000000003" pitchFamily="66" charset="0"/>
              </a:rPr>
              <a:t>application.yml</a:t>
            </a:r>
            <a:r>
              <a:rPr lang="fr-FR" dirty="0">
                <a:latin typeface="Segoe Script" panose="030B0504020000000003" pitchFamily="66" charset="0"/>
              </a:rPr>
              <a:t> pour utiliser cette version.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>
                <a:latin typeface="Segoe Script" panose="030B0504020000000003" pitchFamily="66" charset="0"/>
              </a:rPr>
              <a:t>L’extension du fichier peut être </a:t>
            </a:r>
            <a:r>
              <a:rPr lang="fr-FR" dirty="0" err="1">
                <a:latin typeface="Segoe Script" panose="030B0504020000000003" pitchFamily="66" charset="0"/>
              </a:rPr>
              <a:t>yaml</a:t>
            </a:r>
            <a:r>
              <a:rPr lang="fr-FR" dirty="0">
                <a:latin typeface="Segoe Script" panose="030B0504020000000003" pitchFamily="66" charset="0"/>
              </a:rPr>
              <a:t> ou </a:t>
            </a:r>
            <a:r>
              <a:rPr lang="fr-FR" dirty="0" err="1">
                <a:latin typeface="Segoe Script" panose="030B0504020000000003" pitchFamily="66" charset="0"/>
              </a:rPr>
              <a:t>yml</a:t>
            </a:r>
            <a:endParaRPr lang="fr-FR" dirty="0">
              <a:latin typeface="Segoe Script" panose="030B0504020000000003" pitchFamily="66" charset="0"/>
            </a:endParaRPr>
          </a:p>
          <a:p>
            <a:endParaRPr lang="fr-FR" dirty="0"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983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En Java, les Document correspondent aux BO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fr-FR" dirty="0">
              <a:latin typeface="Segoe Script" panose="030B0504020000000003" pitchFamily="66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La classe doit respecter le design pattern POJO (</a:t>
            </a:r>
            <a:r>
              <a:rPr lang="fr-FR" sz="2400" dirty="0" err="1">
                <a:solidFill>
                  <a:srgbClr val="011F39"/>
                </a:solidFill>
                <a:cs typeface="Segoe UI" panose="020B0502040204020203" pitchFamily="34" charset="0"/>
              </a:rPr>
              <a:t>Plained</a:t>
            </a: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 Old Java Object)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Attributs privés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Getter/Setter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Constructeur sans paramètre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equals</a:t>
            </a:r>
            <a:endParaRPr lang="fr-FR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toString</a:t>
            </a:r>
            <a:endParaRPr lang="fr-FR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100" kern="1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Dans MongoDB ; une collection est un conteneur de groupe de documents est similaire à la table dans une base de données SQL. 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fr-FR" sz="1100" kern="1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Mais avec une différence importante : un schéma flexible et dynamique</a:t>
            </a:r>
          </a:p>
          <a:p>
            <a:pPr marL="0" lv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fr-FR" dirty="0">
              <a:latin typeface="Segoe Script" panose="030B0504020000000003" pitchFamily="66" charset="0"/>
            </a:endParaRPr>
          </a:p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Segoe Script" panose="030B0504020000000003" pitchFamily="66" charset="0"/>
              </a:rPr>
              <a:t>@Document </a:t>
            </a:r>
            <a:r>
              <a:rPr lang="fr-FR" dirty="0">
                <a:latin typeface="Segoe Script" panose="030B0504020000000003" pitchFamily="66" charset="0"/>
                <a:sym typeface="Wingdings" panose="05000000000000000000" pitchFamily="2" charset="2"/>
              </a:rPr>
              <a:t> permet de préciser que la classe est un Document pour MongoDB, 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Segoe Script" panose="030B0504020000000003" pitchFamily="66" charset="0"/>
                <a:sym typeface="Wingdings" panose="05000000000000000000" pitchFamily="2" charset="2"/>
              </a:rPr>
              <a:t>il est possible de préciser le nom de la collection en base avec le paramètre collection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Segoe Script" panose="030B0504020000000003" pitchFamily="66" charset="0"/>
                <a:sym typeface="Wingdings" panose="05000000000000000000" pitchFamily="2" charset="2"/>
              </a:rPr>
              <a:t>Si on ne précise pas c’est le nom de la classe qui sera utilisé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dirty="0">
              <a:latin typeface="Segoe Script" panose="030B0504020000000003" pitchFamily="66" charset="0"/>
              <a:sym typeface="Wingdings" panose="05000000000000000000" pitchFamily="2" charset="2"/>
            </a:endParaRPr>
          </a:p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Segoe Script" panose="030B0504020000000003" pitchFamily="66" charset="0"/>
                <a:sym typeface="Wingdings" panose="05000000000000000000" pitchFamily="2" charset="2"/>
              </a:rPr>
              <a:t>@Id  permet de préciser un identifiant – il est obligatoire et par défaut dans MongoDB c’est un string le type de l’identifiant</a:t>
            </a:r>
          </a:p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dirty="0">
              <a:latin typeface="Segoe Script" panose="030B0504020000000003" pitchFamily="66" charset="0"/>
              <a:sym typeface="Wingdings" panose="05000000000000000000" pitchFamily="2" charset="2"/>
            </a:endParaRPr>
          </a:p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Segoe Script" panose="030B0504020000000003" pitchFamily="66" charset="0"/>
                <a:sym typeface="Wingdings" panose="05000000000000000000" pitchFamily="2" charset="2"/>
              </a:rPr>
              <a:t>@Field  permet de préciser un nom spécifique pour l’attribut courant en base</a:t>
            </a:r>
          </a:p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dirty="0">
              <a:latin typeface="Segoe Script" panose="030B0504020000000003" pitchFamily="66" charset="0"/>
              <a:sym typeface="Wingdings" panose="05000000000000000000" pitchFamily="2" charset="2"/>
            </a:endParaRPr>
          </a:p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Segoe Script" panose="030B0504020000000003" pitchFamily="66" charset="0"/>
                <a:sym typeface="Wingdings" panose="05000000000000000000" pitchFamily="2" charset="2"/>
              </a:rPr>
              <a:t>https://docs.spring.io/spring-data/mongodb/docs/current-SNAPSHOT/reference/html/#reference</a:t>
            </a:r>
          </a:p>
        </p:txBody>
      </p:sp>
    </p:spTree>
    <p:extLst>
      <p:ext uri="{BB962C8B-B14F-4D97-AF65-F5344CB8AC3E}">
        <p14:creationId xmlns:p14="http://schemas.microsoft.com/office/powerpoint/2010/main" val="2028313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9607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01616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Nous devons également activer la création automatique des index au niveau de la configuration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en ajoutant la ligne suivante dans le fichier </a:t>
            </a:r>
            <a:r>
              <a:rPr lang="fr-FR" dirty="0" err="1"/>
              <a:t>application.properties</a:t>
            </a:r>
            <a:r>
              <a:rPr lang="fr-FR" dirty="0"/>
              <a:t> :</a:t>
            </a:r>
          </a:p>
          <a:p>
            <a:r>
              <a:rPr lang="fr-FR" dirty="0">
                <a:effectLst/>
              </a:rPr>
              <a:t>	</a:t>
            </a:r>
            <a:r>
              <a:rPr lang="fr-FR" dirty="0" err="1">
                <a:effectLst/>
              </a:rPr>
              <a:t>spring.data.mongodb.auto</a:t>
            </a:r>
            <a:r>
              <a:rPr lang="fr-FR" dirty="0">
                <a:effectLst/>
              </a:rPr>
              <a:t>-index-</a:t>
            </a:r>
            <a:r>
              <a:rPr lang="fr-FR" dirty="0" err="1">
                <a:effectLst/>
              </a:rPr>
              <a:t>creation</a:t>
            </a:r>
            <a:r>
              <a:rPr lang="fr-FR" dirty="0">
                <a:effectLst/>
              </a:rPr>
              <a:t>=</a:t>
            </a:r>
            <a:r>
              <a:rPr lang="fr-FR" dirty="0" err="1">
                <a:effectLst/>
              </a:rPr>
              <a:t>true</a:t>
            </a:r>
            <a:r>
              <a:rPr lang="fr-FR" dirty="0">
                <a:effectLst/>
              </a:rPr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Sans cela, nous serions obligés de créer les index dans la base MongoDB directement.</a:t>
            </a:r>
            <a:endParaRPr lang="fr-FR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Attention, indexé un attribut n’impose pas qu’il est non nul</a:t>
            </a:r>
          </a:p>
          <a:p>
            <a:endParaRPr lang="fr-FR" dirty="0"/>
          </a:p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Nous verrons par la suite, qu’il est possible d’utiliser les validations JSR-303 et des validations BLL pour sécuriser et protéger les informations injectées en base.</a:t>
            </a:r>
          </a:p>
        </p:txBody>
      </p:sp>
    </p:spTree>
    <p:extLst>
      <p:ext uri="{BB962C8B-B14F-4D97-AF65-F5344CB8AC3E}">
        <p14:creationId xmlns:p14="http://schemas.microsoft.com/office/powerpoint/2010/main" val="35734630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77315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classe de la clef n’a pas l’annotation @Document, car pour MongoDB elle fait partie du document Cours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Il faut seulement que la classe soit un POJO 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Constructeur par défaut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Getter/Setter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Et redéfinir </a:t>
            </a:r>
            <a:r>
              <a:rPr lang="fr-FR" dirty="0" err="1"/>
              <a:t>Equals</a:t>
            </a:r>
            <a:r>
              <a:rPr lang="fr-FR" dirty="0"/>
              <a:t> et </a:t>
            </a:r>
            <a:r>
              <a:rPr lang="fr-FR" dirty="0" err="1"/>
              <a:t>HashCode</a:t>
            </a:r>
            <a:r>
              <a:rPr lang="fr-FR" dirty="0"/>
              <a:t> pour l’unicité de la clef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Elle doit aussi implémenter </a:t>
            </a:r>
            <a:r>
              <a:rPr lang="fr-FR" dirty="0" err="1"/>
              <a:t>Serializable</a:t>
            </a:r>
            <a:r>
              <a:rPr lang="fr-FR" dirty="0"/>
              <a:t> (car embarquée </a:t>
            </a:r>
            <a:r>
              <a:rPr lang="fr-FR"/>
              <a:t>par sérialisation)</a:t>
            </a:r>
            <a:endParaRPr lang="fr-FR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Nous pouvons utiliser l’annotation @Field pour préciser le nom des champs en base si besoin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445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15157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9840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Spring Data est découpé en une couche commune à toutes les sources de données sous-jacentes (Neo4j, MongoDB, JPA…), appelée Spring Data Commons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Et chaque source de données ajoute sa propre couche.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Si vous utilisez Spring Data MongoDB, vous aurez Spring Data Commons et Spring Data MongoDB</a:t>
            </a:r>
          </a:p>
          <a:p>
            <a:r>
              <a:rPr lang="fr-FR" dirty="0"/>
              <a:t>	</a:t>
            </a:r>
          </a:p>
          <a:p>
            <a:r>
              <a:rPr lang="fr-FR" dirty="0"/>
              <a:t>Spring Data Commons contient les classes pour fonctionner, mais surtout les interfaces que le développeur aura à étendre (directement ou pas) : Repository, </a:t>
            </a:r>
            <a:r>
              <a:rPr lang="fr-FR" dirty="0" err="1"/>
              <a:t>CrudRepository</a:t>
            </a:r>
            <a:r>
              <a:rPr lang="fr-FR" dirty="0"/>
              <a:t> et </a:t>
            </a:r>
            <a:r>
              <a:rPr lang="fr-FR" dirty="0" err="1"/>
              <a:t>PagingAndSortingRepository</a:t>
            </a:r>
            <a:r>
              <a:rPr lang="fr-F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19854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011F39"/>
                </a:solidFill>
              </a:rPr>
              <a:t>https://www.mongodb.com/docs/manual/reference/database-references/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>
              <a:solidFill>
                <a:srgbClr val="011F39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>
              <a:solidFill>
                <a:srgbClr val="011F39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011F39"/>
                </a:solidFill>
              </a:rPr>
              <a:t>Modèle de données dénormalisé </a:t>
            </a:r>
            <a:r>
              <a:rPr lang="fr-FR" dirty="0">
                <a:solidFill>
                  <a:srgbClr val="011F39"/>
                </a:solidFill>
                <a:sym typeface="Wingdings" panose="05000000000000000000" pitchFamily="2" charset="2"/>
              </a:rPr>
              <a:t></a:t>
            </a:r>
            <a:r>
              <a:rPr lang="fr-FR" dirty="0">
                <a:solidFill>
                  <a:srgbClr val="011F39"/>
                </a:solidFill>
              </a:rPr>
              <a:t> données associées sont stockées dans </a:t>
            </a:r>
            <a:r>
              <a:rPr lang="fr-FR" dirty="0">
                <a:solidFill>
                  <a:srgbClr val="95B258"/>
                </a:solidFill>
              </a:rPr>
              <a:t>un seul document</a:t>
            </a:r>
            <a:r>
              <a:rPr lang="fr-FR" dirty="0">
                <a:solidFill>
                  <a:srgbClr val="011F39"/>
                </a:solidFill>
              </a:rPr>
              <a:t> est </a:t>
            </a:r>
            <a:r>
              <a:rPr lang="fr-FR" dirty="0">
                <a:solidFill>
                  <a:srgbClr val="95B258"/>
                </a:solidFill>
              </a:rPr>
              <a:t>optimal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011F39"/>
                </a:solidFill>
                <a:sym typeface="Wingdings" panose="05000000000000000000" pitchFamily="2" charset="2"/>
              </a:rPr>
              <a:t>		         Objet de l’association est imbriqué (embarqué, intégré)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011F39"/>
                </a:solidFill>
                <a:sym typeface="Wingdings" panose="05000000000000000000" pitchFamily="2" charset="2"/>
              </a:rPr>
              <a:t>	 stratégie optimale d’après MongoDB</a:t>
            </a:r>
            <a:endParaRPr lang="fr-FR" dirty="0">
              <a:solidFill>
                <a:srgbClr val="011F39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Permet de limiter le nombre de Document et de requêtes pour remonter les informations (pas de jointure)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Cependant, le fichier du Document peut devenir très volumineux</a:t>
            </a:r>
          </a:p>
          <a:p>
            <a:endParaRPr lang="fr-FR" dirty="0"/>
          </a:p>
          <a:p>
            <a:pPr marL="0" lvl="0" indent="0">
              <a:buClr>
                <a:srgbClr val="011F39"/>
              </a:buClr>
              <a:buFont typeface="Arial" panose="020B0604020202020204" pitchFamily="34" charset="0"/>
              <a:buNone/>
            </a:pPr>
            <a:r>
              <a:rPr lang="fr-FR" dirty="0">
                <a:solidFill>
                  <a:srgbClr val="011F39"/>
                </a:solidFill>
              </a:rPr>
              <a:t>« Référence manuelle » </a:t>
            </a:r>
            <a:r>
              <a:rPr lang="fr-FR" dirty="0">
                <a:solidFill>
                  <a:srgbClr val="011F39"/>
                </a:solidFill>
                <a:sym typeface="Wingdings" panose="05000000000000000000" pitchFamily="2" charset="2"/>
              </a:rPr>
              <a:t> 2 Document stockage de _id pour la référence</a:t>
            </a:r>
            <a:r>
              <a:rPr lang="fr-FR" dirty="0">
                <a:solidFill>
                  <a:srgbClr val="011F39"/>
                </a:solidFill>
              </a:rPr>
              <a:t>	</a:t>
            </a:r>
          </a:p>
          <a:p>
            <a:pPr marL="0" lvl="0" indent="0">
              <a:buClr>
                <a:srgbClr val="011F39"/>
              </a:buClr>
              <a:buFont typeface="Arial" panose="020B0604020202020204" pitchFamily="34" charset="0"/>
              <a:buNone/>
            </a:pPr>
            <a:r>
              <a:rPr lang="fr-FR" dirty="0">
                <a:solidFill>
                  <a:srgbClr val="011F39"/>
                </a:solidFill>
                <a:sym typeface="Wingdings" panose="05000000000000000000" pitchFamily="2" charset="2"/>
              </a:rPr>
              <a:t>	 stockage de _id dans le premier Document pour référencer le deuxième Document </a:t>
            </a:r>
          </a:p>
          <a:p>
            <a:pPr marL="0" lvl="0" indent="0">
              <a:buClr>
                <a:srgbClr val="011F39"/>
              </a:buClr>
              <a:buFont typeface="Arial" panose="020B0604020202020204" pitchFamily="34" charset="0"/>
              <a:buNone/>
            </a:pPr>
            <a:r>
              <a:rPr lang="fr-FR" dirty="0">
                <a:solidFill>
                  <a:srgbClr val="011F39"/>
                </a:solidFill>
                <a:sym typeface="Wingdings" panose="05000000000000000000" pitchFamily="2" charset="2"/>
              </a:rPr>
              <a:t>	 oblige à une deuxième requête pour récupérer le deuxième Document</a:t>
            </a:r>
            <a:endParaRPr lang="fr-FR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Se rapproche le plus des solutions des bases de données relationnelles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Chaque Document est un BO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Il est stocké dans sa Collection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Et seul l’_id est utilisé pour référencé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/>
              <a:t>	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ATTENTION :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fr-FR" dirty="0"/>
              <a:t>Il faudra être sûre que les informations existent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fr-FR" dirty="0"/>
              <a:t>Ou il faudra potentiellement gérer des transactions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>
                <a:solidFill>
                  <a:srgbClr val="011F39"/>
                </a:solidFill>
              </a:rPr>
              <a:t>« </a:t>
            </a:r>
            <a:r>
              <a:rPr lang="fr-FR" dirty="0" err="1">
                <a:solidFill>
                  <a:srgbClr val="011F39"/>
                </a:solidFill>
              </a:rPr>
              <a:t>DBRef</a:t>
            </a:r>
            <a:r>
              <a:rPr lang="fr-FR" dirty="0">
                <a:solidFill>
                  <a:srgbClr val="011F39"/>
                </a:solidFill>
              </a:rPr>
              <a:t> »	Très similaire à la deuxième stratégie. Mais avec un objet </a:t>
            </a:r>
            <a:r>
              <a:rPr lang="fr-FR" dirty="0" err="1">
                <a:solidFill>
                  <a:srgbClr val="011F39"/>
                </a:solidFill>
              </a:rPr>
              <a:t>DBRef</a:t>
            </a:r>
            <a:r>
              <a:rPr lang="fr-FR" dirty="0">
                <a:solidFill>
                  <a:srgbClr val="011F39"/>
                </a:solidFill>
              </a:rPr>
              <a:t> comme référence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>
                <a:solidFill>
                  <a:srgbClr val="011F39"/>
                </a:solidFill>
                <a:sym typeface="Wingdings" panose="05000000000000000000" pitchFamily="2" charset="2"/>
              </a:rPr>
              <a:t>	 </a:t>
            </a:r>
            <a:r>
              <a:rPr lang="fr-FR" dirty="0" err="1">
                <a:solidFill>
                  <a:srgbClr val="011F39"/>
                </a:solidFill>
                <a:sym typeface="Wingdings" panose="05000000000000000000" pitchFamily="2" charset="2"/>
              </a:rPr>
              <a:t>DBRef</a:t>
            </a:r>
            <a:r>
              <a:rPr lang="fr-FR" dirty="0">
                <a:solidFill>
                  <a:srgbClr val="011F39"/>
                </a:solidFill>
                <a:sym typeface="Wingdings" panose="05000000000000000000" pitchFamily="2" charset="2"/>
              </a:rPr>
              <a:t> peut être composé : _id, nom de la collection , voir du nom base de données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>
                <a:solidFill>
                  <a:srgbClr val="011F39"/>
                </a:solidFill>
                <a:sym typeface="Wingdings" panose="05000000000000000000" pitchFamily="2" charset="2"/>
              </a:rPr>
              <a:t>	 plus complexe à utiliser si plusieurs bases de données à manipuler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>
                <a:solidFill>
                  <a:srgbClr val="011F39"/>
                </a:solidFill>
                <a:sym typeface="Wingdings" panose="05000000000000000000" pitchFamily="2" charset="2"/>
              </a:rPr>
              <a:t>	 oblige à une deuxième requête pour récupérer le deuxième Document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11F39"/>
                </a:solidFill>
                <a:sym typeface="Wingdings" panose="05000000000000000000" pitchFamily="2" charset="2"/>
              </a:rPr>
              <a:t>	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ATTENTION :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fr-FR" dirty="0"/>
              <a:t>Il faudra être sûre que les informations existent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fr-FR" dirty="0"/>
              <a:t>Ou il faudra potentiellement gérer des transactions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>
              <a:solidFill>
                <a:srgbClr val="011F39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4886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 l’exemple ci-contre, nous sommes sur une relation 1-1 (Composition – même cycle de vie)</a:t>
            </a:r>
          </a:p>
          <a:p>
            <a:endParaRPr lang="fr-FR" dirty="0"/>
          </a:p>
          <a:p>
            <a:r>
              <a:rPr lang="fr-FR" dirty="0"/>
              <a:t>Dans le cas d’une association par </a:t>
            </a:r>
            <a:r>
              <a:rPr lang="fr-FR" sz="1200" dirty="0">
                <a:solidFill>
                  <a:srgbClr val="95B258"/>
                </a:solidFill>
                <a:cs typeface="Segoe UI" panose="020B0502040204020203" pitchFamily="34" charset="0"/>
              </a:rPr>
              <a:t>Modèle de données dénormalisé</a:t>
            </a:r>
            <a:endParaRPr lang="fr-FR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La classe Stagiaire est un BO respectant le design pattern : POJO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Il n’y a pas d’identifiant dans cette classe car l’instance sera enregistrée dans l’instance d’Avis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Il faut qu’elle redéfinisse les méthodes </a:t>
            </a:r>
            <a:r>
              <a:rPr lang="fr-FR" dirty="0" err="1"/>
              <a:t>equals</a:t>
            </a:r>
            <a:r>
              <a:rPr lang="fr-FR" dirty="0"/>
              <a:t> et </a:t>
            </a:r>
            <a:r>
              <a:rPr lang="fr-FR" dirty="0" err="1"/>
              <a:t>hashCode</a:t>
            </a:r>
            <a:r>
              <a:rPr lang="fr-FR" dirty="0"/>
              <a:t> pour gérer l’égalité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La classe Avis est un BO respectant le design pattern : POJO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C’est un Document de MongoDB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Elle a un identifiant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Elle contient un attribut de type Stagiaire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fr-FR" dirty="0"/>
              <a:t>Dans MongoDB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Nous obtenons une collection </a:t>
            </a:r>
            <a:r>
              <a:rPr lang="fr-FR" dirty="0" err="1"/>
              <a:t>reviews</a:t>
            </a:r>
            <a:r>
              <a:rPr lang="fr-FR" dirty="0"/>
              <a:t> qui contient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Un Document de Avis avec 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fr-FR" dirty="0"/>
              <a:t>Un attribut </a:t>
            </a:r>
            <a:r>
              <a:rPr lang="fr-FR" dirty="0" err="1"/>
              <a:t>student</a:t>
            </a:r>
            <a:r>
              <a:rPr lang="fr-FR" dirty="0"/>
              <a:t> représentant l’objet JSON de l’association avec Stagiaire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fr-FR" dirty="0"/>
              <a:t>Cette logique s’applique de la même manière avec une associations (1:N)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La différence est dans le cas des N;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Nous aurons un tableau d’objet JSON au lieu d’un simple objet JSON comme association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fr-FR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fr-FR" dirty="0"/>
              <a:t>Pour les autres associations, il serait intéressant de privilégier les 2 autres stratégies</a:t>
            </a:r>
          </a:p>
        </p:txBody>
      </p:sp>
    </p:spTree>
    <p:extLst>
      <p:ext uri="{BB962C8B-B14F-4D97-AF65-F5344CB8AC3E}">
        <p14:creationId xmlns:p14="http://schemas.microsoft.com/office/powerpoint/2010/main" val="35907449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Regardons de plus près des associations (1:1) et (1:N)</a:t>
            </a:r>
          </a:p>
        </p:txBody>
      </p:sp>
    </p:spTree>
    <p:extLst>
      <p:ext uri="{BB962C8B-B14F-4D97-AF65-F5344CB8AC3E}">
        <p14:creationId xmlns:p14="http://schemas.microsoft.com/office/powerpoint/2010/main" val="26505683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0353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fr-FR" dirty="0"/>
              <a:t>Dans l’exemple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Nous créons une association (N:1) entre Avis et Formateur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N Avis peuvent être associés à 1 Formateur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1 Formateur a un identifiant de type String qui est son email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Le Formateur associé à l’Avis doit déjà existé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Dans Avis, il faut ajouter un attribut de Formateur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Pour MongoDB, il y aura stockage de l’_id sous la référence de l’association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C’est ce qu’on voit dans le schéma BSON</a:t>
            </a:r>
          </a:p>
        </p:txBody>
      </p:sp>
    </p:spTree>
    <p:extLst>
      <p:ext uri="{BB962C8B-B14F-4D97-AF65-F5344CB8AC3E}">
        <p14:creationId xmlns:p14="http://schemas.microsoft.com/office/powerpoint/2010/main" val="7946346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Regardons de plus près des associations (1:1) et (1:N)</a:t>
            </a:r>
          </a:p>
        </p:txBody>
      </p:sp>
    </p:spTree>
    <p:extLst>
      <p:ext uri="{BB962C8B-B14F-4D97-AF65-F5344CB8AC3E}">
        <p14:creationId xmlns:p14="http://schemas.microsoft.com/office/powerpoint/2010/main" val="13074440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C’est la solution la plus complexe et la plus lourde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A utiliser dans les cas compliqués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Structure d’objet complexe : clef composite -&gt; c’est notre exemple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Des données sur des bases différentes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fr-FR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fr-FR" dirty="0"/>
              <a:t>Dans notre cas, nous avons une association (N:1) entre Avis et Cours qui correspond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N Avis correspondent à 1 Cours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L’identifiant du Cours étant une clef composite </a:t>
            </a:r>
            <a:r>
              <a:rPr lang="fr-FR" dirty="0" err="1"/>
              <a:t>CoursId</a:t>
            </a:r>
            <a:endParaRPr lang="fr-FR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Il n’est pas possible d’utiliser @DocumentReference </a:t>
            </a:r>
            <a:r>
              <a:rPr lang="fr-FR" dirty="0">
                <a:sym typeface="Wingdings" panose="05000000000000000000" pitchFamily="2" charset="2"/>
              </a:rPr>
              <a:t> il travaille qu’avec des identifiants de type String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Il faut utiliser @DBRef pour réaliser cette association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fr-FR" dirty="0">
              <a:sym typeface="Wingdings" panose="05000000000000000000" pitchFamily="2" charset="2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Et en base, </a:t>
            </a:r>
            <a:r>
              <a:rPr lang="fr-FR" sz="1800" kern="150" dirty="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Sur la vue de la Collection ; on voit le détail de l’objet </a:t>
            </a:r>
            <a:r>
              <a:rPr lang="fr-FR" sz="1800" kern="150" dirty="0" err="1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DBRef</a:t>
            </a:r>
            <a:r>
              <a:rPr lang="fr-FR" sz="1800" kern="150" dirty="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 :</a:t>
            </a:r>
          </a:p>
          <a:p>
            <a:pPr marL="1200150" lvl="2" indent="-285750" algn="just">
              <a:spcBef>
                <a:spcPts val="6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fr-FR" sz="1800" kern="150" dirty="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Il y a bien les 3 champs :</a:t>
            </a:r>
          </a:p>
          <a:p>
            <a:pPr marL="1657350" lvl="3" indent="-285750" algn="just">
              <a:spcBef>
                <a:spcPts val="6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fr-FR" sz="1800" kern="150" dirty="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$</a:t>
            </a:r>
            <a:r>
              <a:rPr lang="fr-FR" sz="1800" kern="150" dirty="0" err="1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ref</a:t>
            </a:r>
            <a:r>
              <a:rPr lang="fr-FR" sz="1800" kern="150" dirty="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 : "</a:t>
            </a:r>
            <a:r>
              <a:rPr lang="fr-FR" sz="1800" kern="150" dirty="0" err="1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computer_course</a:t>
            </a:r>
            <a:r>
              <a:rPr lang="fr-FR" sz="1800" kern="150" dirty="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"</a:t>
            </a:r>
          </a:p>
          <a:p>
            <a:pPr marL="1657350" lvl="3" indent="-285750" algn="just">
              <a:spcBef>
                <a:spcPts val="6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fr-FR" sz="1800" kern="150" dirty="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$id : qui est le JSON </a:t>
            </a:r>
            <a:r>
              <a:rPr lang="fr-FR" sz="1800" kern="150" dirty="0" err="1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CoursId</a:t>
            </a:r>
            <a:r>
              <a:rPr lang="fr-FR" sz="1800" kern="150" dirty="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 </a:t>
            </a:r>
          </a:p>
          <a:p>
            <a:pPr marL="1657350" lvl="3" indent="-285750" algn="just">
              <a:spcBef>
                <a:spcPts val="6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fr-FR" sz="1800" kern="150" dirty="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$</a:t>
            </a:r>
            <a:r>
              <a:rPr lang="fr-FR" sz="1800" kern="150" dirty="0" err="1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db</a:t>
            </a:r>
            <a:r>
              <a:rPr lang="fr-FR" sz="1800" kern="150" dirty="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 : qui n’est pas précisé (car optionnel) </a:t>
            </a:r>
            <a:r>
              <a:rPr lang="fr-FR" sz="1800" kern="150" dirty="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  <a:sym typeface="Wingdings" panose="05000000000000000000" pitchFamily="2" charset="2"/>
              </a:rPr>
              <a:t></a:t>
            </a:r>
            <a:r>
              <a:rPr lang="fr-FR" sz="1800" kern="150" dirty="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 Si vous voulez que $</a:t>
            </a:r>
            <a:r>
              <a:rPr lang="fr-FR" sz="1800" kern="150" dirty="0" err="1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db</a:t>
            </a:r>
            <a:r>
              <a:rPr lang="fr-FR" sz="1800" kern="150" dirty="0">
                <a:effectLst/>
                <a:latin typeface="Century Gothic" panose="020B0502020202020204" pitchFamily="34" charset="0"/>
                <a:ea typeface="Andale Sans UI"/>
                <a:cs typeface="Tahoma" panose="020B0604030504040204" pitchFamily="34" charset="0"/>
              </a:rPr>
              <a:t> soit préciser, il faut ajouter le paramètre à l’annotation</a:t>
            </a:r>
            <a:r>
              <a:rPr lang="fr-FR" dirty="0"/>
              <a:t> </a:t>
            </a:r>
          </a:p>
          <a:p>
            <a:pPr marL="1200150" lvl="2" indent="-285750" algn="just">
              <a:spcBef>
                <a:spcPts val="6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fr-FR" dirty="0"/>
              <a:t>Et dans le Document, on retrouve bien pour le champ </a:t>
            </a:r>
            <a:r>
              <a:rPr lang="fr-FR" dirty="0" err="1"/>
              <a:t>computer_course_id</a:t>
            </a:r>
            <a:r>
              <a:rPr lang="fr-FR" dirty="0"/>
              <a:t> : </a:t>
            </a:r>
            <a:r>
              <a:rPr lang="fr-FR" dirty="0" err="1"/>
              <a:t>DBRef</a:t>
            </a:r>
            <a:endParaRPr lang="fr-FR" dirty="0"/>
          </a:p>
          <a:p>
            <a:pPr marL="1200150" lvl="2" indent="-285750" algn="just">
              <a:spcBef>
                <a:spcPts val="600"/>
              </a:spcBef>
              <a:spcAft>
                <a:spcPts val="200"/>
              </a:spcAft>
              <a:buFont typeface="Courier New" panose="02070309020205020404" pitchFamily="49" charset="0"/>
              <a:buChar char="o"/>
            </a:pPr>
            <a:endParaRPr lang="fr-FR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32823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Regardons de plus près des associations (1:1) et (1:N)</a:t>
            </a:r>
          </a:p>
        </p:txBody>
      </p:sp>
    </p:spTree>
    <p:extLst>
      <p:ext uri="{BB962C8B-B14F-4D97-AF65-F5344CB8AC3E}">
        <p14:creationId xmlns:p14="http://schemas.microsoft.com/office/powerpoint/2010/main" val="22147364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75195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/>
              <a:t>https://docs.spring.io/spring-data/mongodb/docs/current/reference/html/#mongo.query-methods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sz="12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fr-FR" sz="1200" dirty="0">
                <a:solidFill>
                  <a:srgbClr val="011F39"/>
                </a:solidFill>
                <a:cs typeface="Segoe UI" panose="020B0502040204020203" pitchFamily="34" charset="0"/>
              </a:rPr>
              <a:t>Les mots clefs sont similaires à ceux de Spring Data JPA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11F39"/>
                </a:solidFill>
                <a:cs typeface="Segoe UI" panose="020B0502040204020203" pitchFamily="34" charset="0"/>
              </a:rPr>
              <a:t>On utilise l’attribut de la classe pour créer la requête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12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11F39"/>
                </a:solidFill>
                <a:cs typeface="Segoe UI" panose="020B0502040204020203" pitchFamily="34" charset="0"/>
              </a:rPr>
              <a:t>Référez-vous à la documentation pour voir tous les mots clefs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12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12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fr-FR" sz="1200" dirty="0">
                <a:solidFill>
                  <a:srgbClr val="011F39"/>
                </a:solidFill>
                <a:cs typeface="Segoe UI" panose="020B0502040204020203" pitchFamily="34" charset="0"/>
              </a:rPr>
              <a:t>Les paramètres sont passés sous formes d’objet JSON pour MongoDB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fr-FR" sz="1200" dirty="0">
                <a:solidFill>
                  <a:srgbClr val="011F39"/>
                </a:solidFill>
                <a:cs typeface="Segoe UI" panose="020B0502040204020203" pitchFamily="34" charset="0"/>
              </a:rPr>
              <a:t>Et pour les mots clefs, il y a création d’un sous objet JSON correspondant au mot clef préfixé par $ et la valeur 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11F39"/>
                </a:solidFill>
                <a:cs typeface="Segoe UI" panose="020B0502040204020203" pitchFamily="34" charset="0"/>
              </a:rPr>
              <a:t>Exemple : </a:t>
            </a:r>
            <a:r>
              <a:rPr lang="en-US" sz="1200" kern="12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{ "$</a:t>
            </a:r>
            <a:r>
              <a:rPr lang="en-US" sz="1200" kern="120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gt</a:t>
            </a:r>
            <a:r>
              <a:rPr lang="en-US" sz="1200" kern="12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" : 3}</a:t>
            </a:r>
            <a:endParaRPr lang="fr-FR" sz="1200" kern="1200" dirty="0">
              <a:solidFill>
                <a:srgbClr val="011F39"/>
              </a:solidFill>
              <a:effectLst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kern="1200" dirty="0">
                <a:solidFill>
                  <a:srgbClr val="011F39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$gt c’est pour </a:t>
            </a:r>
            <a:r>
              <a:rPr lang="fr-FR" sz="1200" kern="1200" dirty="0" err="1">
                <a:solidFill>
                  <a:srgbClr val="011F39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GreaterThan</a:t>
            </a:r>
            <a:endParaRPr lang="fr-FR" sz="1200" kern="1200" dirty="0">
              <a:solidFill>
                <a:srgbClr val="011F39"/>
              </a:solidFill>
              <a:effectLst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kern="1200" dirty="0">
                <a:solidFill>
                  <a:srgbClr val="011F39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3 c’est la valeur</a:t>
            </a:r>
            <a:endParaRPr lang="fr-FR" sz="1200" dirty="0">
              <a:solidFill>
                <a:srgbClr val="011F39"/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972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77985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Regardons de plus près des associations (1:1) et (1:N)</a:t>
            </a:r>
          </a:p>
        </p:txBody>
      </p:sp>
    </p:spTree>
    <p:extLst>
      <p:ext uri="{BB962C8B-B14F-4D97-AF65-F5344CB8AC3E}">
        <p14:creationId xmlns:p14="http://schemas.microsoft.com/office/powerpoint/2010/main" val="14608339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01069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560" lvl="1" indent="0">
              <a:spcBef>
                <a:spcPts val="1001"/>
              </a:spcBef>
              <a:buClr>
                <a:srgbClr val="004358"/>
              </a:buClr>
              <a:buFont typeface="Arial"/>
              <a:buNone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30400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0325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Docker est </a:t>
            </a:r>
            <a:r>
              <a:rPr lang="fr-FR" dirty="0" err="1"/>
              <a:t>OpenSource</a:t>
            </a:r>
            <a:r>
              <a:rPr lang="fr-FR" dirty="0"/>
              <a:t> permet une virtualisation des services en s’appuyant sur les 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Solution plus légère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Il gère des conteneurs logiciels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Conteneur logiciel = « virtualisation » par le système d’exploitation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Les conteneurs permettent d’isoler les applications les unes des autres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Il y a une uniformité de l’environnement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Il est orienté applicatif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fr-FR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fr-FR" dirty="0"/>
              <a:t>L’image associée et le terme Docker est bien choisi :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On parle de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Docker pour des bateaux qui transportent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Des conteneurs permettant de transporter (isolation)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des marchandises indépendamment de la nature de la cargaison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2901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fr-FR" dirty="0"/>
              <a:t>Le fichier </a:t>
            </a:r>
            <a:r>
              <a:rPr lang="fr-FR" dirty="0" err="1"/>
              <a:t>Dockerfile</a:t>
            </a:r>
            <a:r>
              <a:rPr lang="fr-FR" dirty="0"/>
              <a:t> décrit comment construire les images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Il est utilisé qu’une seule fois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A la construction de l’image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4220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latin typeface="Segoe Script" panose="030B0504020000000003" pitchFamily="66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32946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>
                <a:latin typeface="Segoe Script" panose="030B0504020000000003" pitchFamily="66" charset="0"/>
                <a:sym typeface="Wingdings" panose="05000000000000000000" pitchFamily="2" charset="2"/>
              </a:rPr>
              <a:t>Docker Engine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>
                <a:latin typeface="Segoe Script" panose="030B0504020000000003" pitchFamily="66" charset="0"/>
                <a:sym typeface="Wingdings" panose="05000000000000000000" pitchFamily="2" charset="2"/>
              </a:rPr>
              <a:t>Docker daemon et l’API Docker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dirty="0">
                <a:latin typeface="Segoe Script" panose="030B0504020000000003" pitchFamily="66" charset="0"/>
                <a:sym typeface="Wingdings" panose="05000000000000000000" pitchFamily="2" charset="2"/>
              </a:rPr>
              <a:t>Docker CLI client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>
                <a:latin typeface="Segoe Script" panose="030B0504020000000003" pitchFamily="66" charset="0"/>
                <a:sym typeface="Wingdings" panose="05000000000000000000" pitchFamily="2" charset="2"/>
              </a:rPr>
              <a:t>Interface en ligne de commande qui permet de contrôler Docker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dirty="0">
                <a:latin typeface="Segoe Script" panose="030B0504020000000003" pitchFamily="66" charset="0"/>
                <a:sym typeface="Wingdings" panose="05000000000000000000" pitchFamily="2" charset="2"/>
              </a:rPr>
              <a:t>Docker Compose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Permet de décrire l'ensemble des conteneurs que l'on souhaite faire tourner sur le serveur;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Depuis un fichier de configuration unique appelé </a:t>
            </a:r>
            <a:r>
              <a:rPr lang="fr-FR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docker-</a:t>
            </a:r>
            <a:r>
              <a:rPr lang="fr-FR" b="0" i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compose.yml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dirty="0">
                <a:latin typeface="Segoe Script" panose="030B0504020000000003" pitchFamily="66" charset="0"/>
                <a:sym typeface="Wingdings" panose="05000000000000000000" pitchFamily="2" charset="2"/>
              </a:rPr>
              <a:t>Docker Desktop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>
                <a:latin typeface="Segoe Script" panose="030B0504020000000003" pitchFamily="66" charset="0"/>
                <a:sym typeface="Wingdings" panose="05000000000000000000" pitchFamily="2" charset="2"/>
              </a:rPr>
              <a:t>Une interface graphique de gestion de Docker</a:t>
            </a:r>
          </a:p>
        </p:txBody>
      </p:sp>
    </p:spTree>
    <p:extLst>
      <p:ext uri="{BB962C8B-B14F-4D97-AF65-F5344CB8AC3E}">
        <p14:creationId xmlns:p14="http://schemas.microsoft.com/office/powerpoint/2010/main" val="3259968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776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COUV SLIDE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538FD0F-57FB-48AB-B25B-B9AEB2B093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116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OUV SLIDE">
    <p:bg>
      <p:bgPr>
        <a:solidFill>
          <a:srgbClr val="3B5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538FD0F-57FB-48AB-B25B-B9AEB2B093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269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V SLIDE BL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4905F83-6224-42D1-9773-417C783202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824536"/>
            <a:ext cx="831821" cy="8318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111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58D67CB-3D42-459B-9239-7A5DBB57DD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4CD37DFD-DBDA-4BDA-9060-2DA6AD4013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883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que 11">
            <a:extLst>
              <a:ext uri="{FF2B5EF4-FFF2-40B4-BE49-F238E27FC236}">
                <a16:creationId xmlns:a16="http://schemas.microsoft.com/office/drawing/2014/main" id="{394100EE-EC43-469D-8B81-86937495DB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30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FEC1E22-CB41-4D08-9AB7-FD5BE57DB84E}"/>
              </a:ext>
            </a:extLst>
          </p:cNvPr>
          <p:cNvGrpSpPr/>
          <p:nvPr userDrawn="1"/>
        </p:nvGrpSpPr>
        <p:grpSpPr>
          <a:xfrm>
            <a:off x="0" y="7022130"/>
            <a:ext cx="3013379" cy="324495"/>
            <a:chOff x="2411233" y="2460991"/>
            <a:chExt cx="7675165" cy="82649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34FFA7-A9EF-4270-9C94-D41D7FD2BCC7}"/>
                </a:ext>
              </a:extLst>
            </p:cNvPr>
            <p:cNvSpPr/>
            <p:nvPr/>
          </p:nvSpPr>
          <p:spPr>
            <a:xfrm>
              <a:off x="2411233" y="2460994"/>
              <a:ext cx="826495" cy="826495"/>
            </a:xfrm>
            <a:prstGeom prst="rect">
              <a:avLst/>
            </a:prstGeom>
            <a:solidFill>
              <a:srgbClr val="01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921BEF-5575-4FEE-85A8-095CFB9C4970}"/>
                </a:ext>
              </a:extLst>
            </p:cNvPr>
            <p:cNvSpPr/>
            <p:nvPr/>
          </p:nvSpPr>
          <p:spPr>
            <a:xfrm>
              <a:off x="3552678" y="2460994"/>
              <a:ext cx="826495" cy="826495"/>
            </a:xfrm>
            <a:prstGeom prst="rect">
              <a:avLst/>
            </a:pr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4D7B07-4171-4E41-90F2-05A34931EE0D}"/>
                </a:ext>
              </a:extLst>
            </p:cNvPr>
            <p:cNvSpPr/>
            <p:nvPr/>
          </p:nvSpPr>
          <p:spPr>
            <a:xfrm>
              <a:off x="4694123" y="2460994"/>
              <a:ext cx="826495" cy="826495"/>
            </a:xfrm>
            <a:prstGeom prst="rect">
              <a:avLst/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AF220C-579F-449D-89CB-702A9844192A}"/>
                </a:ext>
              </a:extLst>
            </p:cNvPr>
            <p:cNvSpPr/>
            <p:nvPr/>
          </p:nvSpPr>
          <p:spPr>
            <a:xfrm>
              <a:off x="5835568" y="2460993"/>
              <a:ext cx="826495" cy="826495"/>
            </a:xfrm>
            <a:prstGeom prst="rect">
              <a:avLst/>
            </a:pr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1FEC04-9882-44FF-9D2E-14A90AB234A9}"/>
                </a:ext>
              </a:extLst>
            </p:cNvPr>
            <p:cNvSpPr/>
            <p:nvPr/>
          </p:nvSpPr>
          <p:spPr>
            <a:xfrm>
              <a:off x="6977013" y="2460993"/>
              <a:ext cx="826495" cy="826495"/>
            </a:xfrm>
            <a:prstGeom prst="rect">
              <a:avLst/>
            </a:prstGeom>
            <a:solidFill>
              <a:srgbClr val="4AA5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FFA532-EF18-4DD7-8996-901694372F23}"/>
                </a:ext>
              </a:extLst>
            </p:cNvPr>
            <p:cNvSpPr/>
            <p:nvPr/>
          </p:nvSpPr>
          <p:spPr>
            <a:xfrm>
              <a:off x="8118458" y="2460992"/>
              <a:ext cx="826495" cy="826495"/>
            </a:xfrm>
            <a:prstGeom prst="rect">
              <a:avLst/>
            </a:pr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056ECF8-5A1A-4331-A5CC-4160C7283752}"/>
                </a:ext>
              </a:extLst>
            </p:cNvPr>
            <p:cNvSpPr/>
            <p:nvPr/>
          </p:nvSpPr>
          <p:spPr>
            <a:xfrm>
              <a:off x="9259903" y="2460991"/>
              <a:ext cx="826495" cy="826495"/>
            </a:xfrm>
            <a:prstGeom prst="rect">
              <a:avLst/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custDataLst>
      <p:tags r:id="rId8"/>
    </p:custDataLst>
    <p:extLst>
      <p:ext uri="{BB962C8B-B14F-4D97-AF65-F5344CB8AC3E}">
        <p14:creationId xmlns:p14="http://schemas.microsoft.com/office/powerpoint/2010/main" val="43460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26" r:id="rId2"/>
    <p:sldLayoutId id="2147483723" r:id="rId3"/>
    <p:sldLayoutId id="2147483701" r:id="rId4"/>
    <p:sldLayoutId id="2147483702" r:id="rId5"/>
    <p:sldLayoutId id="2147483724" r:id="rId6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4.sv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2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9.png"/><Relationship Id="rId7" Type="http://schemas.openxmlformats.org/officeDocument/2006/relationships/image" Target="../media/image4.sv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31.png"/><Relationship Id="rId5" Type="http://schemas.openxmlformats.org/officeDocument/2006/relationships/image" Target="../media/image20.png"/><Relationship Id="rId10" Type="http://schemas.microsoft.com/office/2007/relationships/hdphoto" Target="../media/hdphoto1.wdp"/><Relationship Id="rId4" Type="http://schemas.openxmlformats.org/officeDocument/2006/relationships/image" Target="../media/image30.png"/><Relationship Id="rId9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4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4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4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microsoft.com/office/2007/relationships/hdphoto" Target="../media/hdphoto1.wdp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F265574-43AB-41F0-A41B-29676FE664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E4085B9-204F-4210-8395-B413A38539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7780"/>
          <a:stretch/>
        </p:blipFill>
        <p:spPr>
          <a:xfrm>
            <a:off x="1" y="0"/>
            <a:ext cx="3470988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3819525" y="2235200"/>
            <a:ext cx="8017952" cy="2387600"/>
          </a:xfrm>
          <a:noFill/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strike="noStrike" spc="-1" dirty="0">
                <a:solidFill>
                  <a:srgbClr val="FFFFFF"/>
                </a:solidFill>
                <a:latin typeface="Segoe UI Light"/>
              </a:rPr>
              <a:t>Java </a:t>
            </a:r>
            <a:r>
              <a:rPr lang="fr-FR" sz="4400" b="0" strike="noStrike" spc="-1" dirty="0" err="1">
                <a:solidFill>
                  <a:srgbClr val="FFFFFF"/>
                </a:solidFill>
                <a:latin typeface="Segoe UI Light"/>
              </a:rPr>
              <a:t>Frameworks</a:t>
            </a:r>
            <a:br>
              <a:rPr lang="fr-FR" dirty="0">
                <a:solidFill>
                  <a:schemeClr val="bg1"/>
                </a:solidFill>
                <a:latin typeface="Segoe UI Light"/>
                <a:cs typeface="Segoe UI Light"/>
              </a:rPr>
            </a:br>
            <a:r>
              <a:rPr lang="fr-FR" dirty="0">
                <a:solidFill>
                  <a:srgbClr val="AAD23B"/>
                </a:solidFill>
                <a:latin typeface="Segoe UI Light"/>
                <a:cs typeface="Segoe UI Light"/>
              </a:rPr>
              <a:t>Module 03 – Spring Data MongoDB</a:t>
            </a:r>
            <a:endParaRPr lang="fr-FR" dirty="0">
              <a:solidFill>
                <a:srgbClr val="AAD23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203AEC74-3337-41FF-811E-15C4E7D8E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0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à Docker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CF612B2-2F3D-00BE-0179-44C1CE081CF6}"/>
              </a:ext>
            </a:extLst>
          </p:cNvPr>
          <p:cNvSpPr txBox="1">
            <a:spLocks/>
          </p:cNvSpPr>
          <p:nvPr/>
        </p:nvSpPr>
        <p:spPr>
          <a:xfrm>
            <a:off x="3506876" y="1329151"/>
            <a:ext cx="8330938" cy="50147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Docker</a:t>
            </a:r>
            <a:endParaRPr lang="fr-FR" sz="2400" dirty="0">
              <a:solidFill>
                <a:srgbClr val="141E26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41E26"/>
                </a:solidFill>
              </a:rPr>
              <a:t>Solution de </a:t>
            </a:r>
            <a:r>
              <a:rPr lang="fr-FR" sz="2400" dirty="0">
                <a:solidFill>
                  <a:srgbClr val="95B258"/>
                </a:solidFill>
              </a:rPr>
              <a:t>virtualisation </a:t>
            </a:r>
            <a:r>
              <a:rPr lang="fr-FR" sz="2400" dirty="0">
                <a:solidFill>
                  <a:srgbClr val="011F39"/>
                </a:solidFill>
              </a:rPr>
              <a:t>de</a:t>
            </a:r>
            <a:r>
              <a:rPr lang="fr-FR" sz="2400" dirty="0">
                <a:solidFill>
                  <a:srgbClr val="95B258"/>
                </a:solidFill>
              </a:rPr>
              <a:t> services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Il gère des </a:t>
            </a:r>
            <a:r>
              <a:rPr lang="fr-FR" sz="2400" dirty="0">
                <a:solidFill>
                  <a:srgbClr val="95B258"/>
                </a:solidFill>
              </a:rPr>
              <a:t>images</a:t>
            </a:r>
            <a:r>
              <a:rPr lang="fr-FR" sz="2400" dirty="0">
                <a:solidFill>
                  <a:srgbClr val="011F39"/>
                </a:solidFill>
              </a:rPr>
              <a:t> et des </a:t>
            </a:r>
            <a:r>
              <a:rPr lang="fr-FR" sz="2400" dirty="0">
                <a:solidFill>
                  <a:srgbClr val="95B258"/>
                </a:solidFill>
              </a:rPr>
              <a:t>conteneurs </a:t>
            </a:r>
            <a:r>
              <a:rPr lang="fr-FR" sz="2400" dirty="0">
                <a:solidFill>
                  <a:srgbClr val="011F39"/>
                </a:solidFill>
              </a:rPr>
              <a:t>logiciels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rgbClr val="011F39"/>
                </a:solidFill>
              </a:rPr>
              <a:t>OpenSource</a:t>
            </a:r>
            <a:endParaRPr lang="fr-FR" sz="2400" dirty="0">
              <a:solidFill>
                <a:srgbClr val="011F39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Contexte cloud</a:t>
            </a:r>
          </a:p>
          <a:p>
            <a:pPr>
              <a:lnSpc>
                <a:spcPct val="120000"/>
              </a:lnSpc>
            </a:pPr>
            <a:endParaRPr lang="fr-FR" sz="1800" dirty="0">
              <a:solidFill>
                <a:srgbClr val="011F39"/>
              </a:solidFill>
            </a:endParaRPr>
          </a:p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Dans quels cas utiliser Docker</a:t>
            </a:r>
            <a:endParaRPr lang="fr-FR" sz="2000" dirty="0">
              <a:solidFill>
                <a:srgbClr val="011F39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Intégration continue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DevOps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rapide d’application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Déploiement automatisé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Plusieurs environnements de développement</a:t>
            </a:r>
            <a:endParaRPr lang="fr-FR" sz="2400" dirty="0">
              <a:solidFill>
                <a:srgbClr val="011F39"/>
              </a:solidFill>
            </a:endParaRPr>
          </a:p>
        </p:txBody>
      </p:sp>
      <p:pic>
        <p:nvPicPr>
          <p:cNvPr id="1026" name="Picture 2" descr="Press and Media Resources - Docker">
            <a:extLst>
              <a:ext uri="{FF2B5EF4-FFF2-40B4-BE49-F238E27FC236}">
                <a16:creationId xmlns:a16="http://schemas.microsoft.com/office/drawing/2014/main" id="{AC111D50-A1F2-AFFC-C5F7-90A48797F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84" y="2131347"/>
            <a:ext cx="3043099" cy="7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00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877475B-5C36-3B08-8685-25AE59FBC8C7}"/>
              </a:ext>
            </a:extLst>
          </p:cNvPr>
          <p:cNvSpPr/>
          <p:nvPr/>
        </p:nvSpPr>
        <p:spPr>
          <a:xfrm>
            <a:off x="9774075" y="3596373"/>
            <a:ext cx="1967697" cy="2289201"/>
          </a:xfrm>
          <a:prstGeom prst="rect">
            <a:avLst/>
          </a:prstGeom>
          <a:solidFill>
            <a:srgbClr val="4AA5B7"/>
          </a:solidFill>
          <a:ln>
            <a:solidFill>
              <a:srgbClr val="011F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 err="1"/>
              <a:t>Registry</a:t>
            </a:r>
            <a:endParaRPr lang="fr-FR" sz="2400" dirty="0"/>
          </a:p>
          <a:p>
            <a:pPr algn="ctr"/>
            <a:r>
              <a:rPr lang="fr-FR" sz="2400" dirty="0"/>
              <a:t>Docker Hub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7CE90F-87DB-22A9-1641-81BC9CC9FD71}"/>
              </a:ext>
            </a:extLst>
          </p:cNvPr>
          <p:cNvSpPr/>
          <p:nvPr/>
        </p:nvSpPr>
        <p:spPr>
          <a:xfrm>
            <a:off x="1783368" y="3596374"/>
            <a:ext cx="1892773" cy="2840135"/>
          </a:xfrm>
          <a:prstGeom prst="rect">
            <a:avLst/>
          </a:prstGeom>
          <a:solidFill>
            <a:srgbClr val="4AA5B7"/>
          </a:solidFill>
          <a:ln>
            <a:solidFill>
              <a:srgbClr val="011F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Client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CC851A-81EA-16A2-12A0-DE1F1B4918AC}"/>
              </a:ext>
            </a:extLst>
          </p:cNvPr>
          <p:cNvSpPr/>
          <p:nvPr/>
        </p:nvSpPr>
        <p:spPr>
          <a:xfrm>
            <a:off x="4465984" y="4054283"/>
            <a:ext cx="4597014" cy="2375085"/>
          </a:xfrm>
          <a:prstGeom prst="rect">
            <a:avLst/>
          </a:prstGeom>
          <a:solidFill>
            <a:srgbClr val="4AA5B7"/>
          </a:solidFill>
          <a:ln>
            <a:solidFill>
              <a:srgbClr val="011F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Docker Host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à Docker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CF612B2-2F3D-00BE-0179-44C1CE081CF6}"/>
              </a:ext>
            </a:extLst>
          </p:cNvPr>
          <p:cNvSpPr txBox="1">
            <a:spLocks/>
          </p:cNvSpPr>
          <p:nvPr/>
        </p:nvSpPr>
        <p:spPr>
          <a:xfrm>
            <a:off x="3506876" y="1329151"/>
            <a:ext cx="8330938" cy="21366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Docker </a:t>
            </a: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en pratique; les ét</a:t>
            </a:r>
            <a:r>
              <a:rPr lang="fr-FR" sz="2400" dirty="0">
                <a:solidFill>
                  <a:srgbClr val="141E26"/>
                </a:solidFill>
              </a:rPr>
              <a:t>apes pour exécuter un conteneur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Utilisation en ligne de commande ou en fichier </a:t>
            </a:r>
            <a:r>
              <a:rPr lang="fr-FR" dirty="0" err="1">
                <a:solidFill>
                  <a:srgbClr val="011F39"/>
                </a:solidFill>
                <a:cs typeface="Segoe UI" panose="020B0502040204020203" pitchFamily="34" charset="0"/>
              </a:rPr>
              <a:t>Dockerfile</a:t>
            </a: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 </a:t>
            </a: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fr-FR" i="1" dirty="0">
                <a:solidFill>
                  <a:srgbClr val="95B258"/>
                </a:solidFill>
              </a:rPr>
              <a:t>docker </a:t>
            </a:r>
            <a:r>
              <a:rPr lang="fr-FR" i="1" dirty="0" err="1">
                <a:solidFill>
                  <a:srgbClr val="95B258"/>
                </a:solidFill>
              </a:rPr>
              <a:t>build</a:t>
            </a:r>
            <a:r>
              <a:rPr lang="fr-FR" i="1" dirty="0">
                <a:solidFill>
                  <a:srgbClr val="95B258"/>
                </a:solidFill>
              </a:rPr>
              <a:t> </a:t>
            </a:r>
            <a:endParaRPr lang="fr-FR" dirty="0">
              <a:solidFill>
                <a:srgbClr val="95B258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fr-FR" dirty="0">
                <a:solidFill>
                  <a:srgbClr val="011F39"/>
                </a:solidFill>
              </a:rPr>
              <a:t>Trouver l’image dans les conteneurs</a:t>
            </a:r>
          </a:p>
          <a:p>
            <a:pPr marL="1257300" lvl="2" indent="-342900">
              <a:lnSpc>
                <a:spcPct val="120000"/>
              </a:lnSpc>
              <a:buFont typeface="+mj-lt"/>
              <a:buAutoNum type="alphaLcParenR"/>
            </a:pPr>
            <a:r>
              <a:rPr lang="fr-FR" sz="1700" dirty="0">
                <a:solidFill>
                  <a:srgbClr val="011F39"/>
                </a:solidFill>
              </a:rPr>
              <a:t>Image inexistante </a:t>
            </a:r>
            <a:r>
              <a:rPr lang="fr-FR" sz="1700" dirty="0">
                <a:solidFill>
                  <a:srgbClr val="011F39"/>
                </a:solidFill>
                <a:sym typeface="Wingdings" panose="05000000000000000000" pitchFamily="2" charset="2"/>
              </a:rPr>
              <a:t> </a:t>
            </a:r>
            <a:r>
              <a:rPr lang="fr-FR" sz="1700" i="1" dirty="0">
                <a:solidFill>
                  <a:srgbClr val="95B258"/>
                </a:solidFill>
              </a:rPr>
              <a:t>docker pull </a:t>
            </a:r>
            <a:r>
              <a:rPr lang="fr-FR" sz="1700" i="1" dirty="0">
                <a:sym typeface="Wingdings" panose="05000000000000000000" pitchFamily="2" charset="2"/>
              </a:rPr>
              <a:t> </a:t>
            </a:r>
            <a:r>
              <a:rPr lang="fr-FR" sz="1700" dirty="0">
                <a:solidFill>
                  <a:srgbClr val="011F39"/>
                </a:solidFill>
                <a:sym typeface="Wingdings" panose="05000000000000000000" pitchFamily="2" charset="2"/>
              </a:rPr>
              <a:t>recherche dans les registres (Docker Hub)</a:t>
            </a:r>
          </a:p>
          <a:p>
            <a:pPr marL="1257300" lvl="2" indent="-342900">
              <a:lnSpc>
                <a:spcPct val="120000"/>
              </a:lnSpc>
              <a:buFont typeface="+mj-lt"/>
              <a:buAutoNum type="alphaLcParenR"/>
            </a:pPr>
            <a:r>
              <a:rPr lang="fr-FR" sz="1700" dirty="0">
                <a:solidFill>
                  <a:srgbClr val="011F39"/>
                </a:solidFill>
              </a:rPr>
              <a:t>Vérification de l’image téléchargée et sauvegarde dans un conteneur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fr-FR" dirty="0">
                <a:solidFill>
                  <a:srgbClr val="011F39"/>
                </a:solidFill>
              </a:rPr>
              <a:t>Exécution du conteneur </a:t>
            </a:r>
            <a:r>
              <a:rPr lang="fr-FR" dirty="0">
                <a:solidFill>
                  <a:srgbClr val="011F39"/>
                </a:solidFill>
                <a:sym typeface="Wingdings" panose="05000000000000000000" pitchFamily="2" charset="2"/>
              </a:rPr>
              <a:t></a:t>
            </a:r>
            <a:r>
              <a:rPr lang="fr-FR" dirty="0">
                <a:solidFill>
                  <a:srgbClr val="011F39"/>
                </a:solidFill>
              </a:rPr>
              <a:t> </a:t>
            </a:r>
            <a:r>
              <a:rPr lang="fr-FR" i="1" dirty="0">
                <a:solidFill>
                  <a:srgbClr val="95B258"/>
                </a:solidFill>
              </a:rPr>
              <a:t>docker run </a:t>
            </a:r>
            <a:endParaRPr lang="fr-FR" dirty="0">
              <a:solidFill>
                <a:srgbClr val="95B258"/>
              </a:solidFill>
            </a:endParaRPr>
          </a:p>
        </p:txBody>
      </p:sp>
      <p:pic>
        <p:nvPicPr>
          <p:cNvPr id="1026" name="Picture 2" descr="Press and Media Resources - Docker">
            <a:extLst>
              <a:ext uri="{FF2B5EF4-FFF2-40B4-BE49-F238E27FC236}">
                <a16:creationId xmlns:a16="http://schemas.microsoft.com/office/drawing/2014/main" id="{AC111D50-A1F2-AFFC-C5F7-90A48797F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84" y="2131347"/>
            <a:ext cx="3043099" cy="7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B69D3E-4D84-B4E5-FA1C-4B9C6B36901A}"/>
              </a:ext>
            </a:extLst>
          </p:cNvPr>
          <p:cNvSpPr/>
          <p:nvPr/>
        </p:nvSpPr>
        <p:spPr>
          <a:xfrm>
            <a:off x="1959854" y="5929941"/>
            <a:ext cx="1536611" cy="356217"/>
          </a:xfrm>
          <a:prstGeom prst="rect">
            <a:avLst/>
          </a:prstGeom>
          <a:solidFill>
            <a:srgbClr val="016B9F"/>
          </a:solidFill>
          <a:ln>
            <a:solidFill>
              <a:srgbClr val="011F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/>
              <a:t>Docker run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7AD73A-6322-BEEF-54A1-5AF3AE00C211}"/>
              </a:ext>
            </a:extLst>
          </p:cNvPr>
          <p:cNvSpPr/>
          <p:nvPr/>
        </p:nvSpPr>
        <p:spPr>
          <a:xfrm>
            <a:off x="1963345" y="5037954"/>
            <a:ext cx="1536611" cy="356217"/>
          </a:xfrm>
          <a:prstGeom prst="rect">
            <a:avLst/>
          </a:prstGeom>
          <a:solidFill>
            <a:srgbClr val="016B9F"/>
          </a:solidFill>
          <a:ln>
            <a:solidFill>
              <a:srgbClr val="011F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/>
              <a:t>Docker </a:t>
            </a:r>
            <a:r>
              <a:rPr lang="fr-FR" dirty="0" err="1"/>
              <a:t>build</a:t>
            </a:r>
            <a:endParaRPr lang="fr-FR" dirty="0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B2721C7-230B-BB68-F72D-5079B8F6F94F}"/>
              </a:ext>
            </a:extLst>
          </p:cNvPr>
          <p:cNvCxnSpPr>
            <a:cxnSpLocks/>
          </p:cNvCxnSpPr>
          <p:nvPr/>
        </p:nvCxnSpPr>
        <p:spPr>
          <a:xfrm>
            <a:off x="3521494" y="5184853"/>
            <a:ext cx="1079653" cy="0"/>
          </a:xfrm>
          <a:prstGeom prst="straightConnector1">
            <a:avLst/>
          </a:prstGeom>
          <a:ln w="31750">
            <a:solidFill>
              <a:srgbClr val="011F39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B096E46-B5F5-D909-FE02-352197ABDB08}"/>
              </a:ext>
            </a:extLst>
          </p:cNvPr>
          <p:cNvCxnSpPr>
            <a:cxnSpLocks/>
          </p:cNvCxnSpPr>
          <p:nvPr/>
        </p:nvCxnSpPr>
        <p:spPr>
          <a:xfrm>
            <a:off x="3521494" y="4247721"/>
            <a:ext cx="1079653" cy="300184"/>
          </a:xfrm>
          <a:prstGeom prst="straightConnector1">
            <a:avLst/>
          </a:prstGeom>
          <a:ln w="31750">
            <a:solidFill>
              <a:srgbClr val="011F39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2E045-6437-800C-7E2D-7E97A638E532}"/>
              </a:ext>
            </a:extLst>
          </p:cNvPr>
          <p:cNvSpPr/>
          <p:nvPr/>
        </p:nvSpPr>
        <p:spPr>
          <a:xfrm>
            <a:off x="4601147" y="4106957"/>
            <a:ext cx="999756" cy="2179201"/>
          </a:xfrm>
          <a:prstGeom prst="rect">
            <a:avLst/>
          </a:prstGeom>
          <a:solidFill>
            <a:srgbClr val="016B9F"/>
          </a:solidFill>
          <a:ln>
            <a:solidFill>
              <a:srgbClr val="011F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Docker </a:t>
            </a:r>
            <a:r>
              <a:rPr lang="fr-FR" dirty="0" err="1"/>
              <a:t>deamon</a:t>
            </a: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500550-109B-AAD5-A029-1FE7DA601793}"/>
              </a:ext>
            </a:extLst>
          </p:cNvPr>
          <p:cNvSpPr/>
          <p:nvPr/>
        </p:nvSpPr>
        <p:spPr>
          <a:xfrm>
            <a:off x="6072087" y="4829339"/>
            <a:ext cx="1123670" cy="1421890"/>
          </a:xfrm>
          <a:prstGeom prst="rect">
            <a:avLst/>
          </a:prstGeom>
          <a:solidFill>
            <a:srgbClr val="016B9F"/>
          </a:solidFill>
          <a:ln>
            <a:solidFill>
              <a:srgbClr val="011F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/>
              <a:t>Images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81F7A0-551B-4773-5DDC-32ED97A4FDD8}"/>
              </a:ext>
            </a:extLst>
          </p:cNvPr>
          <p:cNvSpPr/>
          <p:nvPr/>
        </p:nvSpPr>
        <p:spPr>
          <a:xfrm>
            <a:off x="7602701" y="5228049"/>
            <a:ext cx="1227470" cy="1014327"/>
          </a:xfrm>
          <a:prstGeom prst="rect">
            <a:avLst/>
          </a:prstGeom>
          <a:solidFill>
            <a:srgbClr val="016B9F"/>
          </a:solidFill>
          <a:ln>
            <a:solidFill>
              <a:srgbClr val="011F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/>
              <a:t>Containers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84FAB25B-1641-A0BF-C5B3-9203DBD2B9DC}"/>
              </a:ext>
            </a:extLst>
          </p:cNvPr>
          <p:cNvCxnSpPr>
            <a:cxnSpLocks/>
          </p:cNvCxnSpPr>
          <p:nvPr/>
        </p:nvCxnSpPr>
        <p:spPr>
          <a:xfrm>
            <a:off x="5623370" y="6039422"/>
            <a:ext cx="682148" cy="0"/>
          </a:xfrm>
          <a:prstGeom prst="straightConnector1">
            <a:avLst/>
          </a:prstGeom>
          <a:ln w="31750">
            <a:solidFill>
              <a:srgbClr val="011F3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3F3C2B8B-BA4F-A80D-6543-E1491B487EC2}"/>
              </a:ext>
            </a:extLst>
          </p:cNvPr>
          <p:cNvCxnSpPr>
            <a:cxnSpLocks/>
          </p:cNvCxnSpPr>
          <p:nvPr/>
        </p:nvCxnSpPr>
        <p:spPr>
          <a:xfrm>
            <a:off x="5605404" y="5207102"/>
            <a:ext cx="490596" cy="0"/>
          </a:xfrm>
          <a:prstGeom prst="straightConnector1">
            <a:avLst/>
          </a:prstGeom>
          <a:ln w="31750">
            <a:solidFill>
              <a:srgbClr val="011F39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8806DB92-343C-BD7F-55CC-0CFAC840CEC3}"/>
              </a:ext>
            </a:extLst>
          </p:cNvPr>
          <p:cNvCxnSpPr>
            <a:cxnSpLocks/>
          </p:cNvCxnSpPr>
          <p:nvPr/>
        </p:nvCxnSpPr>
        <p:spPr>
          <a:xfrm>
            <a:off x="5600903" y="4627272"/>
            <a:ext cx="4338744" cy="0"/>
          </a:xfrm>
          <a:prstGeom prst="straightConnector1">
            <a:avLst/>
          </a:prstGeom>
          <a:ln w="31750">
            <a:solidFill>
              <a:srgbClr val="011F39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que 40" descr="Boîte avec un remplissage uni">
            <a:extLst>
              <a:ext uri="{FF2B5EF4-FFF2-40B4-BE49-F238E27FC236}">
                <a16:creationId xmlns:a16="http://schemas.microsoft.com/office/drawing/2014/main" id="{2E9A3F48-5FAD-ED57-79EE-68274EC70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9170" y="5549215"/>
            <a:ext cx="490207" cy="490207"/>
          </a:xfrm>
          <a:prstGeom prst="rect">
            <a:avLst/>
          </a:prstGeom>
        </p:spPr>
      </p:pic>
      <p:pic>
        <p:nvPicPr>
          <p:cNvPr id="42" name="Graphique 41" descr="Boîte avec un remplissage uni">
            <a:extLst>
              <a:ext uri="{FF2B5EF4-FFF2-40B4-BE49-F238E27FC236}">
                <a16:creationId xmlns:a16="http://schemas.microsoft.com/office/drawing/2014/main" id="{F57778DB-970C-C20C-4B5D-72ECF10D1D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9019" y="5787554"/>
            <a:ext cx="490207" cy="490207"/>
          </a:xfrm>
          <a:prstGeom prst="rect">
            <a:avLst/>
          </a:prstGeom>
        </p:spPr>
      </p:pic>
      <p:pic>
        <p:nvPicPr>
          <p:cNvPr id="43" name="Picture 10">
            <a:extLst>
              <a:ext uri="{FF2B5EF4-FFF2-40B4-BE49-F238E27FC236}">
                <a16:creationId xmlns:a16="http://schemas.microsoft.com/office/drawing/2014/main" id="{97D6D829-8E31-C7CC-179F-17737D3F8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18" y="5876816"/>
            <a:ext cx="764567" cy="24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Microsoft Sql Server Logo Vector SVG Icon - SVG Repo">
            <a:extLst>
              <a:ext uri="{FF2B5EF4-FFF2-40B4-BE49-F238E27FC236}">
                <a16:creationId xmlns:a16="http://schemas.microsoft.com/office/drawing/2014/main" id="{21BFA1A3-AA33-869A-DE9D-ACA03A6BA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985" y="5166685"/>
            <a:ext cx="539827" cy="53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A7498DB1-0D3C-FF84-F0BB-B9D7C6FC843F}"/>
              </a:ext>
            </a:extLst>
          </p:cNvPr>
          <p:cNvCxnSpPr>
            <a:cxnSpLocks/>
          </p:cNvCxnSpPr>
          <p:nvPr/>
        </p:nvCxnSpPr>
        <p:spPr>
          <a:xfrm>
            <a:off x="7070085" y="6019493"/>
            <a:ext cx="1237935" cy="19929"/>
          </a:xfrm>
          <a:prstGeom prst="straightConnector1">
            <a:avLst/>
          </a:prstGeom>
          <a:ln w="31750">
            <a:solidFill>
              <a:srgbClr val="011F3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F8E7E60-A8DB-8042-CD71-D284157F715E}"/>
              </a:ext>
            </a:extLst>
          </p:cNvPr>
          <p:cNvSpPr/>
          <p:nvPr/>
        </p:nvSpPr>
        <p:spPr>
          <a:xfrm>
            <a:off x="10245259" y="4410340"/>
            <a:ext cx="1123670" cy="1421890"/>
          </a:xfrm>
          <a:prstGeom prst="rect">
            <a:avLst/>
          </a:prstGeom>
          <a:solidFill>
            <a:srgbClr val="016B9F"/>
          </a:solidFill>
          <a:ln>
            <a:solidFill>
              <a:srgbClr val="011F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/>
              <a:t>Images</a:t>
            </a: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3D6A1E7E-697D-E8EE-C065-E4707E52B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3793" y="4822516"/>
            <a:ext cx="764567" cy="24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Microsoft Sql Server Logo Vector SVG Icon - SVG Repo">
            <a:extLst>
              <a:ext uri="{FF2B5EF4-FFF2-40B4-BE49-F238E27FC236}">
                <a16:creationId xmlns:a16="http://schemas.microsoft.com/office/drawing/2014/main" id="{6A5BCA3D-DFC2-A1C5-9BDE-8B096B82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164" y="5151077"/>
            <a:ext cx="539827" cy="53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514E54A-F384-1354-0958-818121734D5F}"/>
              </a:ext>
            </a:extLst>
          </p:cNvPr>
          <p:cNvCxnSpPr>
            <a:cxnSpLocks/>
          </p:cNvCxnSpPr>
          <p:nvPr/>
        </p:nvCxnSpPr>
        <p:spPr>
          <a:xfrm>
            <a:off x="3469959" y="6117728"/>
            <a:ext cx="1240363" cy="0"/>
          </a:xfrm>
          <a:prstGeom prst="straightConnector1">
            <a:avLst/>
          </a:prstGeom>
          <a:ln w="31750">
            <a:solidFill>
              <a:srgbClr val="011F3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94DD474F-4DA9-B631-7D4D-8456D924809A}"/>
              </a:ext>
            </a:extLst>
          </p:cNvPr>
          <p:cNvCxnSpPr>
            <a:cxnSpLocks/>
          </p:cNvCxnSpPr>
          <p:nvPr/>
        </p:nvCxnSpPr>
        <p:spPr>
          <a:xfrm flipH="1">
            <a:off x="8758875" y="4982213"/>
            <a:ext cx="1681509" cy="916976"/>
          </a:xfrm>
          <a:prstGeom prst="straightConnector1">
            <a:avLst/>
          </a:prstGeom>
          <a:ln w="31750">
            <a:solidFill>
              <a:srgbClr val="011F39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rganigramme : Connecteur 35">
            <a:extLst>
              <a:ext uri="{FF2B5EF4-FFF2-40B4-BE49-F238E27FC236}">
                <a16:creationId xmlns:a16="http://schemas.microsoft.com/office/drawing/2014/main" id="{BA480971-4E63-E3C6-0000-ED77AF9E81F7}"/>
              </a:ext>
            </a:extLst>
          </p:cNvPr>
          <p:cNvSpPr/>
          <p:nvPr/>
        </p:nvSpPr>
        <p:spPr>
          <a:xfrm>
            <a:off x="1675928" y="4627272"/>
            <a:ext cx="541347" cy="487965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Graphique 38" descr="Document avec un remplissage uni">
            <a:extLst>
              <a:ext uri="{FF2B5EF4-FFF2-40B4-BE49-F238E27FC236}">
                <a16:creationId xmlns:a16="http://schemas.microsoft.com/office/drawing/2014/main" id="{DE22D73F-2062-1861-B6A3-1980163960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26442" y="4615403"/>
            <a:ext cx="456543" cy="456543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0DFFA666-512C-B618-B55B-CD0152C26BD5}"/>
              </a:ext>
            </a:extLst>
          </p:cNvPr>
          <p:cNvSpPr txBox="1"/>
          <p:nvPr/>
        </p:nvSpPr>
        <p:spPr>
          <a:xfrm>
            <a:off x="752997" y="409541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fr-F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Dockerfile</a:t>
            </a:r>
            <a:endParaRPr lang="fr-F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CDD98CD-5916-133A-A7DC-C2EB22838D8B}"/>
              </a:ext>
            </a:extLst>
          </p:cNvPr>
          <p:cNvSpPr/>
          <p:nvPr/>
        </p:nvSpPr>
        <p:spPr>
          <a:xfrm>
            <a:off x="1982290" y="4054283"/>
            <a:ext cx="1536611" cy="359063"/>
          </a:xfrm>
          <a:prstGeom prst="rect">
            <a:avLst/>
          </a:prstGeom>
          <a:solidFill>
            <a:srgbClr val="016B9F"/>
          </a:solidFill>
          <a:ln>
            <a:solidFill>
              <a:srgbClr val="011F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/>
              <a:t>Docker pull</a:t>
            </a:r>
          </a:p>
        </p:txBody>
      </p:sp>
      <p:sp>
        <p:nvSpPr>
          <p:cNvPr id="49" name="Organigramme : Connecteur 48">
            <a:extLst>
              <a:ext uri="{FF2B5EF4-FFF2-40B4-BE49-F238E27FC236}">
                <a16:creationId xmlns:a16="http://schemas.microsoft.com/office/drawing/2014/main" id="{B78812C0-7D19-1680-9E5C-D77E152F74D5}"/>
              </a:ext>
            </a:extLst>
          </p:cNvPr>
          <p:cNvSpPr/>
          <p:nvPr/>
        </p:nvSpPr>
        <p:spPr>
          <a:xfrm>
            <a:off x="1807898" y="5045779"/>
            <a:ext cx="278239" cy="243983"/>
          </a:xfrm>
          <a:prstGeom prst="flowChartConnector">
            <a:avLst/>
          </a:prstGeom>
          <a:solidFill>
            <a:srgbClr val="011F39"/>
          </a:solidFill>
          <a:ln>
            <a:solidFill>
              <a:srgbClr val="011F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6" name="Organigramme : Connecteur 55">
            <a:extLst>
              <a:ext uri="{FF2B5EF4-FFF2-40B4-BE49-F238E27FC236}">
                <a16:creationId xmlns:a16="http://schemas.microsoft.com/office/drawing/2014/main" id="{6D1F3D5D-9703-824A-2940-EF84147C3C42}"/>
              </a:ext>
            </a:extLst>
          </p:cNvPr>
          <p:cNvSpPr/>
          <p:nvPr/>
        </p:nvSpPr>
        <p:spPr>
          <a:xfrm>
            <a:off x="5641042" y="4901539"/>
            <a:ext cx="278239" cy="243983"/>
          </a:xfrm>
          <a:prstGeom prst="flowChartConnector">
            <a:avLst/>
          </a:prstGeom>
          <a:solidFill>
            <a:srgbClr val="011F39"/>
          </a:solidFill>
          <a:ln>
            <a:solidFill>
              <a:srgbClr val="011F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57" name="Organigramme : Connecteur 56">
            <a:extLst>
              <a:ext uri="{FF2B5EF4-FFF2-40B4-BE49-F238E27FC236}">
                <a16:creationId xmlns:a16="http://schemas.microsoft.com/office/drawing/2014/main" id="{35CC042E-9DF2-7612-E157-E90AF7B5F601}"/>
              </a:ext>
            </a:extLst>
          </p:cNvPr>
          <p:cNvSpPr/>
          <p:nvPr/>
        </p:nvSpPr>
        <p:spPr>
          <a:xfrm>
            <a:off x="3914405" y="4134969"/>
            <a:ext cx="278239" cy="243983"/>
          </a:xfrm>
          <a:prstGeom prst="flowChartConnector">
            <a:avLst/>
          </a:prstGeom>
          <a:solidFill>
            <a:srgbClr val="011F39"/>
          </a:solidFill>
          <a:ln>
            <a:solidFill>
              <a:srgbClr val="011F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sp>
        <p:nvSpPr>
          <p:cNvPr id="58" name="Organigramme : Connecteur 57">
            <a:extLst>
              <a:ext uri="{FF2B5EF4-FFF2-40B4-BE49-F238E27FC236}">
                <a16:creationId xmlns:a16="http://schemas.microsoft.com/office/drawing/2014/main" id="{E4905B3D-D344-D107-96B5-C792412FA5CA}"/>
              </a:ext>
            </a:extLst>
          </p:cNvPr>
          <p:cNvSpPr/>
          <p:nvPr/>
        </p:nvSpPr>
        <p:spPr>
          <a:xfrm>
            <a:off x="9316698" y="5231508"/>
            <a:ext cx="278239" cy="243983"/>
          </a:xfrm>
          <a:prstGeom prst="flowChartConnector">
            <a:avLst/>
          </a:prstGeom>
          <a:solidFill>
            <a:srgbClr val="011F39"/>
          </a:solidFill>
          <a:ln>
            <a:solidFill>
              <a:srgbClr val="011F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5636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à Docker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CF612B2-2F3D-00BE-0179-44C1CE081CF6}"/>
              </a:ext>
            </a:extLst>
          </p:cNvPr>
          <p:cNvSpPr txBox="1">
            <a:spLocks/>
          </p:cNvSpPr>
          <p:nvPr/>
        </p:nvSpPr>
        <p:spPr>
          <a:xfrm>
            <a:off x="3506876" y="1329151"/>
            <a:ext cx="8330938" cy="37986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1" dirty="0">
                <a:solidFill>
                  <a:srgbClr val="95B258"/>
                </a:solidFill>
              </a:rPr>
              <a:t>+</a:t>
            </a:r>
            <a:r>
              <a:rPr lang="fr-FR" sz="2400" dirty="0">
                <a:solidFill>
                  <a:srgbClr val="011F39"/>
                </a:solidFill>
              </a:rPr>
              <a:t> Avantages de Docker :</a:t>
            </a:r>
            <a:endParaRPr lang="fr-FR" sz="2000" dirty="0">
              <a:solidFill>
                <a:srgbClr val="141E26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41E26"/>
                </a:solidFill>
              </a:rPr>
              <a:t>Flexibilité : toutes les applications sont des conteneurs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41E26"/>
                </a:solidFill>
              </a:rPr>
              <a:t>Légèreté : s’appuie sur l’OS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41E26"/>
                </a:solidFill>
              </a:rPr>
              <a:t>Portabilité : il fonctionne sur tous les OS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41E26"/>
                </a:solidFill>
              </a:rPr>
              <a:t>Sécurité : il isole les processus</a:t>
            </a:r>
          </a:p>
          <a:p>
            <a:pPr>
              <a:lnSpc>
                <a:spcPct val="120000"/>
              </a:lnSpc>
            </a:pPr>
            <a:r>
              <a:rPr lang="fr-FR" sz="2400" b="1" dirty="0">
                <a:solidFill>
                  <a:srgbClr val="95B258"/>
                </a:solidFill>
                <a:cs typeface="Segoe UI" panose="020B0502040204020203" pitchFamily="34" charset="0"/>
              </a:rPr>
              <a:t>-</a:t>
            </a:r>
            <a:r>
              <a:rPr lang="fr-FR" sz="2400" dirty="0">
                <a:solidFill>
                  <a:srgbClr val="141E26"/>
                </a:solidFill>
                <a:cs typeface="Segoe UI" panose="020B0502040204020203" pitchFamily="34" charset="0"/>
              </a:rPr>
              <a:t> Inconvénients de Docker 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41E26"/>
                </a:solidFill>
                <a:cs typeface="Segoe UI" panose="020B0502040204020203" pitchFamily="34" charset="0"/>
              </a:rPr>
              <a:t>Plus il y a de conteneurs, plus il y de gestion complexes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41E26"/>
                </a:solidFill>
                <a:cs typeface="Segoe UI" panose="020B0502040204020203" pitchFamily="34" charset="0"/>
              </a:rPr>
              <a:t>Il faut parfois passé sur des technologies comme </a:t>
            </a:r>
            <a:r>
              <a:rPr lang="fr-FR" dirty="0" err="1">
                <a:solidFill>
                  <a:srgbClr val="141E26"/>
                </a:solidFill>
                <a:cs typeface="Segoe UI" panose="020B0502040204020203" pitchFamily="34" charset="0"/>
              </a:rPr>
              <a:t>Kubernetes</a:t>
            </a:r>
            <a:endParaRPr lang="fr-FR" dirty="0">
              <a:solidFill>
                <a:srgbClr val="141E26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41E26"/>
                </a:solidFill>
                <a:cs typeface="Segoe UI" panose="020B0502040204020203" pitchFamily="34" charset="0"/>
              </a:rPr>
              <a:t>Sécurité : l’ensemble des conteneurs partagent le même OS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41E26"/>
                </a:solidFill>
                <a:cs typeface="Segoe UI" panose="020B0502040204020203" pitchFamily="34" charset="0"/>
              </a:rPr>
              <a:t>Une faille de l’OS </a:t>
            </a:r>
            <a:r>
              <a:rPr lang="fr-FR" dirty="0">
                <a:solidFill>
                  <a:srgbClr val="141E26"/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 induit une faille des conteneurs</a:t>
            </a:r>
            <a:endParaRPr lang="fr-FR" dirty="0">
              <a:solidFill>
                <a:srgbClr val="141E26"/>
              </a:solidFill>
              <a:cs typeface="Segoe UI" panose="020B0502040204020203" pitchFamily="34" charset="0"/>
            </a:endParaRPr>
          </a:p>
        </p:txBody>
      </p:sp>
      <p:pic>
        <p:nvPicPr>
          <p:cNvPr id="3" name="Picture 2" descr="Press and Media Resources - Docker">
            <a:extLst>
              <a:ext uri="{FF2B5EF4-FFF2-40B4-BE49-F238E27FC236}">
                <a16:creationId xmlns:a16="http://schemas.microsoft.com/office/drawing/2014/main" id="{55860B79-15EC-5669-93F7-1D1E37D46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84" y="2131347"/>
            <a:ext cx="3043099" cy="7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94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à Docker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CF612B2-2F3D-00BE-0179-44C1CE081CF6}"/>
              </a:ext>
            </a:extLst>
          </p:cNvPr>
          <p:cNvSpPr txBox="1">
            <a:spLocks/>
          </p:cNvSpPr>
          <p:nvPr/>
        </p:nvSpPr>
        <p:spPr>
          <a:xfrm>
            <a:off x="3506876" y="1329151"/>
            <a:ext cx="8330938" cy="35414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fr-FR" sz="2400" dirty="0"/>
              <a:t>Pour nos projets, nous installerons </a:t>
            </a:r>
            <a:r>
              <a:rPr lang="fr-FR" sz="2400" dirty="0">
                <a:solidFill>
                  <a:srgbClr val="95B258"/>
                </a:solidFill>
              </a:rPr>
              <a:t>Docker Desktop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2400" dirty="0"/>
              <a:t>Existe sur tous les 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Il permet de manipuler Docker soit en ligne commande soit au travers d’une interface graphique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2400" dirty="0"/>
              <a:t>Il contient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Docker Engine,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Docker CLI client,</a:t>
            </a:r>
          </a:p>
          <a:p>
            <a:pPr marL="628650" lvl="1" indent="-171450"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95B258"/>
                </a:solidFill>
              </a:rPr>
              <a:t>Docker Compose</a:t>
            </a:r>
            <a:r>
              <a:rPr lang="fr-FR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Docker Desktop,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…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endParaRPr lang="fr-FR" sz="2400" dirty="0">
              <a:solidFill>
                <a:srgbClr val="141E26"/>
              </a:solidFill>
              <a:cs typeface="Segoe UI" panose="020B0502040204020203" pitchFamily="34" charset="0"/>
            </a:endParaRPr>
          </a:p>
        </p:txBody>
      </p:sp>
      <p:pic>
        <p:nvPicPr>
          <p:cNvPr id="3" name="Picture 2" descr="Press and Media Resources - Docker">
            <a:extLst>
              <a:ext uri="{FF2B5EF4-FFF2-40B4-BE49-F238E27FC236}">
                <a16:creationId xmlns:a16="http://schemas.microsoft.com/office/drawing/2014/main" id="{55860B79-15EC-5669-93F7-1D1E37D46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84" y="2131347"/>
            <a:ext cx="3043099" cy="7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B9E95FB-8247-9A45-1688-5E73C66690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876" y="4463319"/>
            <a:ext cx="6639560" cy="2131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07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à Docker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CF612B2-2F3D-00BE-0179-44C1CE081CF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509306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95B258"/>
                </a:solidFill>
              </a:rPr>
              <a:t>Docker Compose</a:t>
            </a:r>
            <a:endParaRPr lang="fr-FR" sz="2000" dirty="0">
              <a:solidFill>
                <a:srgbClr val="141E26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Permet de décrire l'ensemble des conteneurs à faire tourner sur le serveur;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Depuis un fichier de configuration unique appelé </a:t>
            </a:r>
            <a:r>
              <a:rPr lang="fr-FR" b="0" dirty="0">
                <a:solidFill>
                  <a:srgbClr val="95B25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docker-</a:t>
            </a:r>
            <a:r>
              <a:rPr lang="fr-FR" b="0" dirty="0" err="1">
                <a:solidFill>
                  <a:srgbClr val="95B25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compose.yml</a:t>
            </a:r>
            <a:endParaRPr lang="fr-FR" dirty="0">
              <a:solidFill>
                <a:srgbClr val="95B258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41E26"/>
                </a:solidFill>
              </a:rPr>
              <a:t>Le fichier docker-</a:t>
            </a:r>
            <a:r>
              <a:rPr lang="fr-FR" sz="2400" dirty="0" err="1">
                <a:solidFill>
                  <a:srgbClr val="141E26"/>
                </a:solidFill>
              </a:rPr>
              <a:t>compose.yml</a:t>
            </a:r>
            <a:r>
              <a:rPr lang="fr-FR" sz="2400" dirty="0">
                <a:solidFill>
                  <a:srgbClr val="141E26"/>
                </a:solidFill>
              </a:rPr>
              <a:t> se compose de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41E26"/>
                </a:solidFill>
              </a:rPr>
              <a:t>2 clefs à la racine : </a:t>
            </a:r>
          </a:p>
          <a:p>
            <a:pPr marL="742950" lvl="1" indent="-28575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95B258"/>
                </a:solidFill>
              </a:rPr>
              <a:t>version</a:t>
            </a:r>
            <a:r>
              <a:rPr lang="fr-FR" dirty="0">
                <a:solidFill>
                  <a:srgbClr val="141E26"/>
                </a:solidFill>
              </a:rPr>
              <a:t> </a:t>
            </a:r>
            <a:r>
              <a:rPr lang="fr-FR" dirty="0">
                <a:solidFill>
                  <a:srgbClr val="141E26"/>
                </a:solidFill>
                <a:sym typeface="Wingdings" panose="05000000000000000000" pitchFamily="2" charset="2"/>
              </a:rPr>
              <a:t> numéro de version courante de Docker Compose</a:t>
            </a:r>
            <a:endParaRPr lang="fr-FR" dirty="0">
              <a:solidFill>
                <a:srgbClr val="141E26"/>
              </a:solidFill>
            </a:endParaRPr>
          </a:p>
          <a:p>
            <a:pPr marL="742950" lvl="1" indent="-28575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95B258"/>
                </a:solidFill>
              </a:rPr>
              <a:t>services</a:t>
            </a:r>
            <a:r>
              <a:rPr lang="fr-FR" dirty="0">
                <a:solidFill>
                  <a:srgbClr val="141E26"/>
                </a:solidFill>
              </a:rPr>
              <a:t> </a:t>
            </a:r>
            <a:r>
              <a:rPr lang="fr-FR" dirty="0">
                <a:solidFill>
                  <a:srgbClr val="141E26"/>
                </a:solidFill>
                <a:sym typeface="Wingdings" panose="05000000000000000000" pitchFamily="2" charset="2"/>
              </a:rPr>
              <a:t> permet de décrire les services à exécuter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141E26"/>
                </a:solidFill>
                <a:sym typeface="Wingdings" panose="05000000000000000000" pitchFamily="2" charset="2"/>
              </a:rPr>
              <a:t>Dans services, il y a plusieurs options, voici les principales :</a:t>
            </a:r>
          </a:p>
          <a:p>
            <a:pPr marL="1200150" lvl="2" indent="-28575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95B258"/>
                </a:solidFill>
                <a:sym typeface="Wingdings" panose="05000000000000000000" pitchFamily="2" charset="2"/>
              </a:rPr>
              <a:t>image</a:t>
            </a:r>
            <a:r>
              <a:rPr lang="fr-FR" sz="1600" dirty="0">
                <a:solidFill>
                  <a:srgbClr val="141E26"/>
                </a:solidFill>
                <a:sym typeface="Wingdings" panose="05000000000000000000" pitchFamily="2" charset="2"/>
              </a:rPr>
              <a:t>  nom de l'image Docker à utilise</a:t>
            </a:r>
            <a:endParaRPr lang="fr-FR" sz="1600" dirty="0">
              <a:solidFill>
                <a:srgbClr val="141E26"/>
              </a:solidFill>
            </a:endParaRPr>
          </a:p>
          <a:p>
            <a:pPr marL="1200150" lvl="2" indent="-28575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rgbClr val="95B258"/>
                </a:solidFill>
                <a:sym typeface="Wingdings" panose="05000000000000000000" pitchFamily="2" charset="2"/>
              </a:rPr>
              <a:t>container_name</a:t>
            </a:r>
            <a:endParaRPr lang="fr-FR" sz="1600" dirty="0">
              <a:solidFill>
                <a:srgbClr val="95B258"/>
              </a:solidFill>
              <a:sym typeface="Wingdings" panose="05000000000000000000" pitchFamily="2" charset="2"/>
            </a:endParaRPr>
          </a:p>
          <a:p>
            <a:pPr marL="1200150" lvl="2" indent="-28575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95B258"/>
                </a:solidFill>
                <a:sym typeface="Wingdings" panose="05000000000000000000" pitchFamily="2" charset="2"/>
              </a:rPr>
              <a:t>volumes</a:t>
            </a:r>
            <a:r>
              <a:rPr lang="fr-FR" sz="1600" dirty="0">
                <a:solidFill>
                  <a:srgbClr val="141E26"/>
                </a:solidFill>
                <a:sym typeface="Wingdings" panose="05000000000000000000" pitchFamily="2" charset="2"/>
              </a:rPr>
              <a:t>  permet de sauvegarder les données</a:t>
            </a:r>
            <a:endParaRPr lang="fr-FR" sz="1600" dirty="0">
              <a:solidFill>
                <a:srgbClr val="141E26"/>
              </a:solidFill>
            </a:endParaRPr>
          </a:p>
          <a:p>
            <a:pPr marL="1200150" lvl="2" indent="-28575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95B258"/>
                </a:solidFill>
                <a:sym typeface="Wingdings" panose="05000000000000000000" pitchFamily="2" charset="2"/>
              </a:rPr>
              <a:t>ports</a:t>
            </a:r>
            <a:r>
              <a:rPr lang="fr-FR" sz="1600" dirty="0">
                <a:solidFill>
                  <a:srgbClr val="141E26"/>
                </a:solidFill>
                <a:sym typeface="Wingdings" panose="05000000000000000000" pitchFamily="2" charset="2"/>
              </a:rPr>
              <a:t> , …</a:t>
            </a:r>
            <a:endParaRPr lang="fr-FR" sz="1600" dirty="0">
              <a:solidFill>
                <a:srgbClr val="141E26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41E26"/>
                </a:solidFill>
                <a:sym typeface="Wingdings" panose="05000000000000000000" pitchFamily="2" charset="2"/>
              </a:rPr>
              <a:t>Pour exécuter le fichier, il faut exécuter la commande :</a:t>
            </a:r>
          </a:p>
          <a:p>
            <a:pPr marL="742950" lvl="1" indent="-28575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95B258"/>
                </a:solidFill>
                <a:sym typeface="Wingdings" panose="05000000000000000000" pitchFamily="2" charset="2"/>
              </a:rPr>
              <a:t>docker compose up</a:t>
            </a:r>
            <a:r>
              <a:rPr lang="fr-FR" sz="100" dirty="0">
                <a:solidFill>
                  <a:srgbClr val="95B258"/>
                </a:solidFill>
                <a:sym typeface="Wingdings" panose="05000000000000000000" pitchFamily="2" charset="2"/>
              </a:rPr>
              <a:t> 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41E26"/>
                </a:solidFill>
                <a:sym typeface="Wingdings" panose="05000000000000000000" pitchFamily="2" charset="2"/>
              </a:rPr>
              <a:t>Dans le répertoire du fichier docker-</a:t>
            </a:r>
            <a:r>
              <a:rPr lang="fr-FR" dirty="0" err="1">
                <a:solidFill>
                  <a:srgbClr val="141E26"/>
                </a:solidFill>
                <a:sym typeface="Wingdings" panose="05000000000000000000" pitchFamily="2" charset="2"/>
              </a:rPr>
              <a:t>compose.yml</a:t>
            </a:r>
            <a:endParaRPr lang="fr-FR" dirty="0">
              <a:solidFill>
                <a:srgbClr val="141E26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Picture 2" descr="Press and Media Resources - Docker">
            <a:extLst>
              <a:ext uri="{FF2B5EF4-FFF2-40B4-BE49-F238E27FC236}">
                <a16:creationId xmlns:a16="http://schemas.microsoft.com/office/drawing/2014/main" id="{55860B79-15EC-5669-93F7-1D1E37D46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84" y="2131347"/>
            <a:ext cx="3043099" cy="7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58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  <a:p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Installation de Docker Desktop</a:t>
            </a:r>
          </a:p>
        </p:txBody>
      </p:sp>
    </p:spTree>
    <p:extLst>
      <p:ext uri="{BB962C8B-B14F-4D97-AF65-F5344CB8AC3E}">
        <p14:creationId xmlns:p14="http://schemas.microsoft.com/office/powerpoint/2010/main" val="13094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Frameworls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Introduction au NoSQL et à MongoDB</a:t>
            </a:r>
          </a:p>
        </p:txBody>
      </p:sp>
    </p:spTree>
    <p:extLst>
      <p:ext uri="{BB962C8B-B14F-4D97-AF65-F5344CB8AC3E}">
        <p14:creationId xmlns:p14="http://schemas.microsoft.com/office/powerpoint/2010/main" val="268847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rganigramme : Connecteur 10">
            <a:extLst>
              <a:ext uri="{FF2B5EF4-FFF2-40B4-BE49-F238E27FC236}">
                <a16:creationId xmlns:a16="http://schemas.microsoft.com/office/drawing/2014/main" id="{0356652E-5958-98D8-EBD2-865D1BDDC22D}"/>
              </a:ext>
            </a:extLst>
          </p:cNvPr>
          <p:cNvSpPr/>
          <p:nvPr/>
        </p:nvSpPr>
        <p:spPr>
          <a:xfrm>
            <a:off x="3657599" y="1413248"/>
            <a:ext cx="3078867" cy="2814586"/>
          </a:xfrm>
          <a:prstGeom prst="flowChartConnector">
            <a:avLst/>
          </a:prstGeom>
          <a:solidFill>
            <a:srgbClr val="4AA5B7">
              <a:alpha val="53000"/>
            </a:srgbClr>
          </a:solidFill>
          <a:ln>
            <a:solidFill>
              <a:srgbClr val="4AA5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au NoSQL et à MongoDB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332F734D-1F75-8B4C-9382-00904725E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499780"/>
              </p:ext>
            </p:extLst>
          </p:nvPr>
        </p:nvGraphicFramePr>
        <p:xfrm>
          <a:off x="1306119" y="4304515"/>
          <a:ext cx="10531695" cy="2270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9754">
                  <a:extLst>
                    <a:ext uri="{9D8B030D-6E8A-4147-A177-3AD203B41FA5}">
                      <a16:colId xmlns:a16="http://schemas.microsoft.com/office/drawing/2014/main" val="3455486882"/>
                    </a:ext>
                  </a:extLst>
                </a:gridCol>
                <a:gridCol w="4166016">
                  <a:extLst>
                    <a:ext uri="{9D8B030D-6E8A-4147-A177-3AD203B41FA5}">
                      <a16:colId xmlns:a16="http://schemas.microsoft.com/office/drawing/2014/main" val="1015268055"/>
                    </a:ext>
                  </a:extLst>
                </a:gridCol>
                <a:gridCol w="4105925">
                  <a:extLst>
                    <a:ext uri="{9D8B030D-6E8A-4147-A177-3AD203B41FA5}">
                      <a16:colId xmlns:a16="http://schemas.microsoft.com/office/drawing/2014/main" val="1340093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651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SQL</a:t>
                      </a:r>
                      <a:endParaRPr lang="fr-FR" sz="160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651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kern="12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NoSQL</a:t>
                      </a:r>
                      <a:endParaRPr lang="fr-FR" sz="160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651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061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Modèle de données</a:t>
                      </a:r>
                    </a:p>
                  </a:txBody>
                  <a:tcPr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Structuré par lignes et colonnes dans des tables</a:t>
                      </a:r>
                    </a:p>
                  </a:txBody>
                  <a:tcPr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Plusieurs modèles possibles : Document, Key-Value, Graph</a:t>
                      </a:r>
                    </a:p>
                  </a:txBody>
                  <a:tcPr>
                    <a:solidFill>
                      <a:srgbClr val="4AA5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08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Schéma</a:t>
                      </a:r>
                    </a:p>
                  </a:txBody>
                  <a:tcPr>
                    <a:solidFill>
                      <a:srgbClr val="016B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Fixe avec définition en amont d’une structure de données</a:t>
                      </a:r>
                    </a:p>
                  </a:txBody>
                  <a:tcPr>
                    <a:solidFill>
                      <a:srgbClr val="016B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Flexible ou dynamique</a:t>
                      </a:r>
                    </a:p>
                  </a:txBody>
                  <a:tcPr>
                    <a:solidFill>
                      <a:srgbClr val="016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06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ACID</a:t>
                      </a:r>
                    </a:p>
                  </a:txBody>
                  <a:tcPr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Garantie par les transactions</a:t>
                      </a:r>
                    </a:p>
                  </a:txBody>
                  <a:tcPr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Selon le serveur peut supporter ACID</a:t>
                      </a:r>
                    </a:p>
                  </a:txBody>
                  <a:tcPr>
                    <a:solidFill>
                      <a:srgbClr val="4AA5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9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Langage de requêtes</a:t>
                      </a:r>
                    </a:p>
                  </a:txBody>
                  <a:tcPr>
                    <a:solidFill>
                      <a:srgbClr val="016B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SQL (standardisé)</a:t>
                      </a:r>
                    </a:p>
                  </a:txBody>
                  <a:tcPr>
                    <a:solidFill>
                      <a:srgbClr val="016B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Pas de langage standardisé</a:t>
                      </a:r>
                    </a:p>
                  </a:txBody>
                  <a:tcPr>
                    <a:solidFill>
                      <a:srgbClr val="016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586958"/>
                  </a:ext>
                </a:extLst>
              </a:tr>
            </a:tbl>
          </a:graphicData>
        </a:graphic>
      </p:graphicFrame>
      <p:sp>
        <p:nvSpPr>
          <p:cNvPr id="3" name="Titre 1">
            <a:extLst>
              <a:ext uri="{FF2B5EF4-FFF2-40B4-BE49-F238E27FC236}">
                <a16:creationId xmlns:a16="http://schemas.microsoft.com/office/drawing/2014/main" id="{9EFC2969-6173-9958-EA81-3C41D6C5CCC6}"/>
              </a:ext>
            </a:extLst>
          </p:cNvPr>
          <p:cNvSpPr txBox="1">
            <a:spLocks/>
          </p:cNvSpPr>
          <p:nvPr/>
        </p:nvSpPr>
        <p:spPr>
          <a:xfrm>
            <a:off x="3506876" y="1329151"/>
            <a:ext cx="8330938" cy="4944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                 SQL                       VS                   NoSQL</a:t>
            </a:r>
            <a:endParaRPr lang="fr-FR" sz="2400" dirty="0">
              <a:solidFill>
                <a:srgbClr val="011F39"/>
              </a:solidFill>
            </a:endParaRPr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2860890A-0310-8B49-F51D-498078C6E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220139"/>
              </p:ext>
            </p:extLst>
          </p:nvPr>
        </p:nvGraphicFramePr>
        <p:xfrm>
          <a:off x="3657599" y="2032864"/>
          <a:ext cx="1309180" cy="1034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295">
                  <a:extLst>
                    <a:ext uri="{9D8B030D-6E8A-4147-A177-3AD203B41FA5}">
                      <a16:colId xmlns:a16="http://schemas.microsoft.com/office/drawing/2014/main" val="1157766334"/>
                    </a:ext>
                  </a:extLst>
                </a:gridCol>
                <a:gridCol w="327295">
                  <a:extLst>
                    <a:ext uri="{9D8B030D-6E8A-4147-A177-3AD203B41FA5}">
                      <a16:colId xmlns:a16="http://schemas.microsoft.com/office/drawing/2014/main" val="76223474"/>
                    </a:ext>
                  </a:extLst>
                </a:gridCol>
                <a:gridCol w="327295">
                  <a:extLst>
                    <a:ext uri="{9D8B030D-6E8A-4147-A177-3AD203B41FA5}">
                      <a16:colId xmlns:a16="http://schemas.microsoft.com/office/drawing/2014/main" val="1674142462"/>
                    </a:ext>
                  </a:extLst>
                </a:gridCol>
                <a:gridCol w="327295">
                  <a:extLst>
                    <a:ext uri="{9D8B030D-6E8A-4147-A177-3AD203B41FA5}">
                      <a16:colId xmlns:a16="http://schemas.microsoft.com/office/drawing/2014/main" val="1224256007"/>
                    </a:ext>
                  </a:extLst>
                </a:gridCol>
              </a:tblGrid>
              <a:tr h="258723">
                <a:tc gridSpan="4">
                  <a:txBody>
                    <a:bodyPr/>
                    <a:lstStyle/>
                    <a:p>
                      <a:endParaRPr lang="fr-FR" sz="400" baseline="0" dirty="0">
                        <a:ln>
                          <a:solidFill>
                            <a:srgbClr val="06516F"/>
                          </a:solidFill>
                        </a:ln>
                        <a:solidFill>
                          <a:srgbClr val="06516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516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714095"/>
                  </a:ext>
                </a:extLst>
              </a:tr>
              <a:tr h="258723">
                <a:tc>
                  <a:txBody>
                    <a:bodyPr/>
                    <a:lstStyle/>
                    <a:p>
                      <a:endParaRPr lang="fr-FR" sz="400" dirty="0">
                        <a:ln>
                          <a:solidFill>
                            <a:srgbClr val="06516F"/>
                          </a:solidFill>
                        </a:ln>
                        <a:solidFill>
                          <a:srgbClr val="06516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400" dirty="0">
                        <a:ln>
                          <a:solidFill>
                            <a:srgbClr val="06516F"/>
                          </a:solidFill>
                        </a:ln>
                        <a:solidFill>
                          <a:srgbClr val="06516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400" dirty="0">
                        <a:ln>
                          <a:solidFill>
                            <a:srgbClr val="06516F"/>
                          </a:solidFill>
                        </a:ln>
                        <a:solidFill>
                          <a:srgbClr val="06516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400" dirty="0">
                        <a:ln>
                          <a:solidFill>
                            <a:srgbClr val="06516F"/>
                          </a:solidFill>
                        </a:ln>
                        <a:solidFill>
                          <a:srgbClr val="06516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347097"/>
                  </a:ext>
                </a:extLst>
              </a:tr>
              <a:tr h="258723">
                <a:tc>
                  <a:txBody>
                    <a:bodyPr/>
                    <a:lstStyle/>
                    <a:p>
                      <a:endParaRPr lang="fr-FR" sz="400">
                        <a:ln>
                          <a:solidFill>
                            <a:srgbClr val="06516F"/>
                          </a:solidFill>
                        </a:ln>
                        <a:solidFill>
                          <a:srgbClr val="06516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400">
                        <a:ln>
                          <a:solidFill>
                            <a:srgbClr val="06516F"/>
                          </a:solidFill>
                        </a:ln>
                        <a:solidFill>
                          <a:srgbClr val="06516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400">
                        <a:ln>
                          <a:solidFill>
                            <a:srgbClr val="06516F"/>
                          </a:solidFill>
                        </a:ln>
                        <a:solidFill>
                          <a:srgbClr val="06516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400" dirty="0">
                        <a:ln>
                          <a:solidFill>
                            <a:srgbClr val="06516F"/>
                          </a:solidFill>
                        </a:ln>
                        <a:solidFill>
                          <a:srgbClr val="06516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55749"/>
                  </a:ext>
                </a:extLst>
              </a:tr>
              <a:tr h="258723">
                <a:tc>
                  <a:txBody>
                    <a:bodyPr/>
                    <a:lstStyle/>
                    <a:p>
                      <a:endParaRPr lang="fr-FR" sz="400">
                        <a:ln>
                          <a:solidFill>
                            <a:srgbClr val="06516F"/>
                          </a:solidFill>
                        </a:ln>
                        <a:solidFill>
                          <a:srgbClr val="06516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400">
                        <a:ln>
                          <a:solidFill>
                            <a:srgbClr val="06516F"/>
                          </a:solidFill>
                        </a:ln>
                        <a:solidFill>
                          <a:srgbClr val="06516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400">
                        <a:ln>
                          <a:solidFill>
                            <a:srgbClr val="06516F"/>
                          </a:solidFill>
                        </a:ln>
                        <a:solidFill>
                          <a:srgbClr val="06516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400" dirty="0">
                        <a:ln>
                          <a:solidFill>
                            <a:srgbClr val="06516F"/>
                          </a:solidFill>
                        </a:ln>
                        <a:solidFill>
                          <a:srgbClr val="06516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304772"/>
                  </a:ext>
                </a:extLst>
              </a:tr>
            </a:tbl>
          </a:graphicData>
        </a:graphic>
      </p:graphicFrame>
      <p:graphicFrame>
        <p:nvGraphicFramePr>
          <p:cNvPr id="12" name="Tableau 7">
            <a:extLst>
              <a:ext uri="{FF2B5EF4-FFF2-40B4-BE49-F238E27FC236}">
                <a16:creationId xmlns:a16="http://schemas.microsoft.com/office/drawing/2014/main" id="{4F0A2DE2-FAE0-7194-2C5C-7D4734CC6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86089"/>
              </p:ext>
            </p:extLst>
          </p:nvPr>
        </p:nvGraphicFramePr>
        <p:xfrm>
          <a:off x="5406686" y="2550310"/>
          <a:ext cx="1309180" cy="1034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295">
                  <a:extLst>
                    <a:ext uri="{9D8B030D-6E8A-4147-A177-3AD203B41FA5}">
                      <a16:colId xmlns:a16="http://schemas.microsoft.com/office/drawing/2014/main" val="1157766334"/>
                    </a:ext>
                  </a:extLst>
                </a:gridCol>
                <a:gridCol w="327295">
                  <a:extLst>
                    <a:ext uri="{9D8B030D-6E8A-4147-A177-3AD203B41FA5}">
                      <a16:colId xmlns:a16="http://schemas.microsoft.com/office/drawing/2014/main" val="76223474"/>
                    </a:ext>
                  </a:extLst>
                </a:gridCol>
                <a:gridCol w="327295">
                  <a:extLst>
                    <a:ext uri="{9D8B030D-6E8A-4147-A177-3AD203B41FA5}">
                      <a16:colId xmlns:a16="http://schemas.microsoft.com/office/drawing/2014/main" val="1674142462"/>
                    </a:ext>
                  </a:extLst>
                </a:gridCol>
                <a:gridCol w="327295">
                  <a:extLst>
                    <a:ext uri="{9D8B030D-6E8A-4147-A177-3AD203B41FA5}">
                      <a16:colId xmlns:a16="http://schemas.microsoft.com/office/drawing/2014/main" val="1224256007"/>
                    </a:ext>
                  </a:extLst>
                </a:gridCol>
              </a:tblGrid>
              <a:tr h="258723">
                <a:tc gridSpan="4">
                  <a:txBody>
                    <a:bodyPr/>
                    <a:lstStyle/>
                    <a:p>
                      <a:endParaRPr lang="fr-FR" sz="400" baseline="0" dirty="0">
                        <a:ln>
                          <a:solidFill>
                            <a:srgbClr val="06516F"/>
                          </a:solidFill>
                        </a:ln>
                        <a:solidFill>
                          <a:srgbClr val="06516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516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714095"/>
                  </a:ext>
                </a:extLst>
              </a:tr>
              <a:tr h="258723">
                <a:tc>
                  <a:txBody>
                    <a:bodyPr/>
                    <a:lstStyle/>
                    <a:p>
                      <a:endParaRPr lang="fr-FR" sz="400" dirty="0">
                        <a:ln>
                          <a:solidFill>
                            <a:srgbClr val="06516F"/>
                          </a:solidFill>
                        </a:ln>
                        <a:solidFill>
                          <a:srgbClr val="06516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400" dirty="0">
                        <a:ln>
                          <a:solidFill>
                            <a:srgbClr val="06516F"/>
                          </a:solidFill>
                        </a:ln>
                        <a:solidFill>
                          <a:srgbClr val="06516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400" dirty="0">
                        <a:ln>
                          <a:solidFill>
                            <a:srgbClr val="06516F"/>
                          </a:solidFill>
                        </a:ln>
                        <a:solidFill>
                          <a:srgbClr val="06516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400" dirty="0">
                        <a:ln>
                          <a:solidFill>
                            <a:srgbClr val="06516F"/>
                          </a:solidFill>
                        </a:ln>
                        <a:solidFill>
                          <a:srgbClr val="06516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347097"/>
                  </a:ext>
                </a:extLst>
              </a:tr>
              <a:tr h="258723">
                <a:tc>
                  <a:txBody>
                    <a:bodyPr/>
                    <a:lstStyle/>
                    <a:p>
                      <a:endParaRPr lang="fr-FR" sz="400">
                        <a:ln>
                          <a:solidFill>
                            <a:srgbClr val="06516F"/>
                          </a:solidFill>
                        </a:ln>
                        <a:solidFill>
                          <a:srgbClr val="06516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400">
                        <a:ln>
                          <a:solidFill>
                            <a:srgbClr val="06516F"/>
                          </a:solidFill>
                        </a:ln>
                        <a:solidFill>
                          <a:srgbClr val="06516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400">
                        <a:ln>
                          <a:solidFill>
                            <a:srgbClr val="06516F"/>
                          </a:solidFill>
                        </a:ln>
                        <a:solidFill>
                          <a:srgbClr val="06516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400" dirty="0">
                        <a:ln>
                          <a:solidFill>
                            <a:srgbClr val="06516F"/>
                          </a:solidFill>
                        </a:ln>
                        <a:solidFill>
                          <a:srgbClr val="06516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55749"/>
                  </a:ext>
                </a:extLst>
              </a:tr>
              <a:tr h="258723">
                <a:tc>
                  <a:txBody>
                    <a:bodyPr/>
                    <a:lstStyle/>
                    <a:p>
                      <a:endParaRPr lang="fr-FR" sz="400">
                        <a:ln>
                          <a:solidFill>
                            <a:srgbClr val="06516F"/>
                          </a:solidFill>
                        </a:ln>
                        <a:solidFill>
                          <a:srgbClr val="06516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400">
                        <a:ln>
                          <a:solidFill>
                            <a:srgbClr val="06516F"/>
                          </a:solidFill>
                        </a:ln>
                        <a:solidFill>
                          <a:srgbClr val="06516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400">
                        <a:ln>
                          <a:solidFill>
                            <a:srgbClr val="06516F"/>
                          </a:solidFill>
                        </a:ln>
                        <a:solidFill>
                          <a:srgbClr val="06516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400" dirty="0">
                        <a:ln>
                          <a:solidFill>
                            <a:srgbClr val="06516F"/>
                          </a:solidFill>
                        </a:ln>
                        <a:solidFill>
                          <a:srgbClr val="06516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304772"/>
                  </a:ext>
                </a:extLst>
              </a:tr>
            </a:tbl>
          </a:graphicData>
        </a:graphic>
      </p:graphicFrame>
      <p:cxnSp>
        <p:nvCxnSpPr>
          <p:cNvPr id="14" name="Connecteur : en arc 13">
            <a:extLst>
              <a:ext uri="{FF2B5EF4-FFF2-40B4-BE49-F238E27FC236}">
                <a16:creationId xmlns:a16="http://schemas.microsoft.com/office/drawing/2014/main" id="{9CD84529-CF10-7656-CAF1-CD517D6EE76B}"/>
              </a:ext>
            </a:extLst>
          </p:cNvPr>
          <p:cNvCxnSpPr>
            <a:cxnSpLocks/>
            <a:stCxn id="7" idx="0"/>
            <a:endCxn id="12" idx="0"/>
          </p:cNvCxnSpPr>
          <p:nvPr/>
        </p:nvCxnSpPr>
        <p:spPr>
          <a:xfrm rot="16200000" flipH="1">
            <a:off x="4928009" y="1417044"/>
            <a:ext cx="517446" cy="1749087"/>
          </a:xfrm>
          <a:prstGeom prst="curvedConnector3">
            <a:avLst>
              <a:gd name="adj1" fmla="val -46416"/>
            </a:avLst>
          </a:prstGeom>
          <a:ln w="44450">
            <a:solidFill>
              <a:srgbClr val="95B258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 : en arc 16">
            <a:extLst>
              <a:ext uri="{FF2B5EF4-FFF2-40B4-BE49-F238E27FC236}">
                <a16:creationId xmlns:a16="http://schemas.microsoft.com/office/drawing/2014/main" id="{53F34873-5CDC-2E15-CE1D-53223AFE4AD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08055" y="2433605"/>
            <a:ext cx="517446" cy="1749087"/>
          </a:xfrm>
          <a:prstGeom prst="curvedConnector3">
            <a:avLst>
              <a:gd name="adj1" fmla="val 172799"/>
            </a:avLst>
          </a:prstGeom>
          <a:ln w="44450">
            <a:solidFill>
              <a:srgbClr val="95B258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rganigramme : Connecteur 20">
            <a:extLst>
              <a:ext uri="{FF2B5EF4-FFF2-40B4-BE49-F238E27FC236}">
                <a16:creationId xmlns:a16="http://schemas.microsoft.com/office/drawing/2014/main" id="{A6E26D21-2434-7125-465A-E72933A15CC4}"/>
              </a:ext>
            </a:extLst>
          </p:cNvPr>
          <p:cNvSpPr/>
          <p:nvPr/>
        </p:nvSpPr>
        <p:spPr>
          <a:xfrm>
            <a:off x="8399179" y="1329151"/>
            <a:ext cx="3078867" cy="2814586"/>
          </a:xfrm>
          <a:prstGeom prst="flowChartConnector">
            <a:avLst/>
          </a:prstGeom>
          <a:solidFill>
            <a:srgbClr val="4AA5B7">
              <a:alpha val="53000"/>
            </a:srgbClr>
          </a:solidFill>
          <a:ln>
            <a:solidFill>
              <a:srgbClr val="4AA5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0E2437C0-8354-92CC-4487-4627C414F9DD}"/>
              </a:ext>
            </a:extLst>
          </p:cNvPr>
          <p:cNvCxnSpPr>
            <a:cxnSpLocks/>
          </p:cNvCxnSpPr>
          <p:nvPr/>
        </p:nvCxnSpPr>
        <p:spPr>
          <a:xfrm flipV="1">
            <a:off x="9154408" y="2920855"/>
            <a:ext cx="237683" cy="402647"/>
          </a:xfrm>
          <a:prstGeom prst="straightConnector1">
            <a:avLst/>
          </a:prstGeom>
          <a:ln w="44450">
            <a:solidFill>
              <a:srgbClr val="95B2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1FF84AE0-3BDF-2915-2CD7-91C81CAE9EA2}"/>
              </a:ext>
            </a:extLst>
          </p:cNvPr>
          <p:cNvCxnSpPr>
            <a:cxnSpLocks/>
          </p:cNvCxnSpPr>
          <p:nvPr/>
        </p:nvCxnSpPr>
        <p:spPr>
          <a:xfrm flipV="1">
            <a:off x="10173175" y="2832732"/>
            <a:ext cx="513550" cy="385952"/>
          </a:xfrm>
          <a:prstGeom prst="straightConnector1">
            <a:avLst/>
          </a:prstGeom>
          <a:ln w="44450">
            <a:solidFill>
              <a:srgbClr val="95B2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69D5D56C-E584-927A-23AC-12F63EA7F081}"/>
              </a:ext>
            </a:extLst>
          </p:cNvPr>
          <p:cNvCxnSpPr>
            <a:cxnSpLocks/>
            <a:endCxn id="23" idx="3"/>
          </p:cNvCxnSpPr>
          <p:nvPr/>
        </p:nvCxnSpPr>
        <p:spPr>
          <a:xfrm flipV="1">
            <a:off x="9306808" y="3366420"/>
            <a:ext cx="642036" cy="109482"/>
          </a:xfrm>
          <a:prstGeom prst="straightConnector1">
            <a:avLst/>
          </a:prstGeom>
          <a:ln w="44450">
            <a:solidFill>
              <a:srgbClr val="95B2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11B1FBE0-7EBF-E317-42ED-FA01AF3FCA1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10505954" y="2267708"/>
            <a:ext cx="277793" cy="343103"/>
          </a:xfrm>
          <a:prstGeom prst="straightConnector1">
            <a:avLst/>
          </a:prstGeom>
          <a:ln w="44450">
            <a:solidFill>
              <a:srgbClr val="95B2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DAEF49E0-490E-69A7-C135-F5E822E2AD97}"/>
              </a:ext>
            </a:extLst>
          </p:cNvPr>
          <p:cNvCxnSpPr>
            <a:cxnSpLocks/>
            <a:stCxn id="24" idx="4"/>
          </p:cNvCxnSpPr>
          <p:nvPr/>
        </p:nvCxnSpPr>
        <p:spPr>
          <a:xfrm flipH="1">
            <a:off x="10744802" y="2899815"/>
            <a:ext cx="38945" cy="542777"/>
          </a:xfrm>
          <a:prstGeom prst="straightConnector1">
            <a:avLst/>
          </a:prstGeom>
          <a:ln w="44450">
            <a:solidFill>
              <a:srgbClr val="95B2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rganigramme : Connecteur 23">
            <a:extLst>
              <a:ext uri="{FF2B5EF4-FFF2-40B4-BE49-F238E27FC236}">
                <a16:creationId xmlns:a16="http://schemas.microsoft.com/office/drawing/2014/main" id="{EBDEA736-BADF-5B89-0CE3-A0978733203C}"/>
              </a:ext>
            </a:extLst>
          </p:cNvPr>
          <p:cNvSpPr/>
          <p:nvPr/>
        </p:nvSpPr>
        <p:spPr>
          <a:xfrm>
            <a:off x="10650638" y="2610811"/>
            <a:ext cx="266218" cy="289004"/>
          </a:xfrm>
          <a:prstGeom prst="flowChartConnector">
            <a:avLst/>
          </a:prstGeom>
          <a:solidFill>
            <a:srgbClr val="4AA5B7"/>
          </a:solidFill>
          <a:ln>
            <a:solidFill>
              <a:srgbClr val="011F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Organigramme : Connecteur 22">
            <a:extLst>
              <a:ext uri="{FF2B5EF4-FFF2-40B4-BE49-F238E27FC236}">
                <a16:creationId xmlns:a16="http://schemas.microsoft.com/office/drawing/2014/main" id="{6E5623CA-69C3-AC40-DCB6-1F56D6372EB8}"/>
              </a:ext>
            </a:extLst>
          </p:cNvPr>
          <p:cNvSpPr/>
          <p:nvPr/>
        </p:nvSpPr>
        <p:spPr>
          <a:xfrm>
            <a:off x="9909857" y="3119740"/>
            <a:ext cx="266218" cy="289004"/>
          </a:xfrm>
          <a:prstGeom prst="flowChartConnector">
            <a:avLst/>
          </a:prstGeom>
          <a:solidFill>
            <a:srgbClr val="016B9F"/>
          </a:solidFill>
          <a:ln>
            <a:solidFill>
              <a:srgbClr val="011F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Organigramme : Connecteur 26">
            <a:extLst>
              <a:ext uri="{FF2B5EF4-FFF2-40B4-BE49-F238E27FC236}">
                <a16:creationId xmlns:a16="http://schemas.microsoft.com/office/drawing/2014/main" id="{518825D5-5AD9-80A6-660D-B90D5A0DB0F6}"/>
              </a:ext>
            </a:extLst>
          </p:cNvPr>
          <p:cNvSpPr/>
          <p:nvPr/>
        </p:nvSpPr>
        <p:spPr>
          <a:xfrm>
            <a:off x="9367774" y="2704090"/>
            <a:ext cx="266218" cy="28900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011F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Organigramme : Connecteur 40">
            <a:extLst>
              <a:ext uri="{FF2B5EF4-FFF2-40B4-BE49-F238E27FC236}">
                <a16:creationId xmlns:a16="http://schemas.microsoft.com/office/drawing/2014/main" id="{48C8B722-BBF8-9285-4A9C-4471C531E8DD}"/>
              </a:ext>
            </a:extLst>
          </p:cNvPr>
          <p:cNvSpPr/>
          <p:nvPr/>
        </p:nvSpPr>
        <p:spPr>
          <a:xfrm>
            <a:off x="10603976" y="3413496"/>
            <a:ext cx="266218" cy="289004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011F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Organigramme : Connecteur 24">
            <a:extLst>
              <a:ext uri="{FF2B5EF4-FFF2-40B4-BE49-F238E27FC236}">
                <a16:creationId xmlns:a16="http://schemas.microsoft.com/office/drawing/2014/main" id="{EE694BC2-D998-3549-351B-D19A497459FC}"/>
              </a:ext>
            </a:extLst>
          </p:cNvPr>
          <p:cNvSpPr/>
          <p:nvPr/>
        </p:nvSpPr>
        <p:spPr>
          <a:xfrm>
            <a:off x="10372845" y="1968118"/>
            <a:ext cx="266218" cy="289004"/>
          </a:xfrm>
          <a:prstGeom prst="flowChartConnector">
            <a:avLst/>
          </a:prstGeom>
          <a:solidFill>
            <a:srgbClr val="AAD23B"/>
          </a:solidFill>
          <a:ln>
            <a:solidFill>
              <a:srgbClr val="011F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3DFF18C4-3CC1-DAD1-D63D-A35C94768DED}"/>
              </a:ext>
            </a:extLst>
          </p:cNvPr>
          <p:cNvCxnSpPr>
            <a:cxnSpLocks/>
          </p:cNvCxnSpPr>
          <p:nvPr/>
        </p:nvCxnSpPr>
        <p:spPr>
          <a:xfrm>
            <a:off x="9450151" y="2321868"/>
            <a:ext cx="506188" cy="797872"/>
          </a:xfrm>
          <a:prstGeom prst="straightConnector1">
            <a:avLst/>
          </a:prstGeom>
          <a:ln w="44450">
            <a:solidFill>
              <a:srgbClr val="95B2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3440D998-AB3C-27CF-57D5-945B06492EBD}"/>
              </a:ext>
            </a:extLst>
          </p:cNvPr>
          <p:cNvCxnSpPr>
            <a:cxnSpLocks/>
            <a:stCxn id="22" idx="3"/>
          </p:cNvCxnSpPr>
          <p:nvPr/>
        </p:nvCxnSpPr>
        <p:spPr>
          <a:xfrm flipH="1">
            <a:off x="9056445" y="2279544"/>
            <a:ext cx="230714" cy="1073461"/>
          </a:xfrm>
          <a:prstGeom prst="straightConnector1">
            <a:avLst/>
          </a:prstGeom>
          <a:ln w="44450">
            <a:solidFill>
              <a:srgbClr val="95B2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rganigramme : Connecteur 21">
            <a:extLst>
              <a:ext uri="{FF2B5EF4-FFF2-40B4-BE49-F238E27FC236}">
                <a16:creationId xmlns:a16="http://schemas.microsoft.com/office/drawing/2014/main" id="{C2E0BB34-094C-3BFD-9DCD-7D6375A2772D}"/>
              </a:ext>
            </a:extLst>
          </p:cNvPr>
          <p:cNvSpPr/>
          <p:nvPr/>
        </p:nvSpPr>
        <p:spPr>
          <a:xfrm>
            <a:off x="9248172" y="2032864"/>
            <a:ext cx="266218" cy="289004"/>
          </a:xfrm>
          <a:prstGeom prst="flowChartConnector">
            <a:avLst/>
          </a:prstGeom>
          <a:solidFill>
            <a:srgbClr val="3B518E"/>
          </a:solidFill>
          <a:ln>
            <a:solidFill>
              <a:srgbClr val="011F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Organigramme : Connecteur 25">
            <a:extLst>
              <a:ext uri="{FF2B5EF4-FFF2-40B4-BE49-F238E27FC236}">
                <a16:creationId xmlns:a16="http://schemas.microsoft.com/office/drawing/2014/main" id="{62B414D1-0B6C-AC1B-F863-369C338E6EC2}"/>
              </a:ext>
            </a:extLst>
          </p:cNvPr>
          <p:cNvSpPr/>
          <p:nvPr/>
        </p:nvSpPr>
        <p:spPr>
          <a:xfrm>
            <a:off x="9007032" y="3308148"/>
            <a:ext cx="266218" cy="289004"/>
          </a:xfrm>
          <a:prstGeom prst="flowChartConnector">
            <a:avLst/>
          </a:prstGeom>
          <a:solidFill>
            <a:srgbClr val="011F39"/>
          </a:solidFill>
          <a:ln>
            <a:solidFill>
              <a:srgbClr val="011F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97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au NoSQL et à MongoDB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CF612B2-2F3D-00BE-0179-44C1CE081CF6}"/>
              </a:ext>
            </a:extLst>
          </p:cNvPr>
          <p:cNvSpPr txBox="1">
            <a:spLocks/>
          </p:cNvSpPr>
          <p:nvPr/>
        </p:nvSpPr>
        <p:spPr>
          <a:xfrm>
            <a:off x="3506876" y="1329151"/>
            <a:ext cx="8330938" cy="40544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NoSQL </a:t>
            </a: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= </a:t>
            </a:r>
            <a:r>
              <a:rPr lang="fr-FR" sz="2400" dirty="0">
                <a:solidFill>
                  <a:srgbClr val="95B258"/>
                </a:solidFill>
              </a:rPr>
              <a:t>N</a:t>
            </a:r>
            <a:r>
              <a:rPr lang="fr-FR" sz="2400" dirty="0">
                <a:solidFill>
                  <a:srgbClr val="141E26"/>
                </a:solidFill>
              </a:rPr>
              <a:t>ot </a:t>
            </a:r>
            <a:r>
              <a:rPr lang="fr-FR" sz="2400" dirty="0" err="1">
                <a:solidFill>
                  <a:srgbClr val="95B258"/>
                </a:solidFill>
              </a:rPr>
              <a:t>O</a:t>
            </a:r>
            <a:r>
              <a:rPr lang="fr-FR" sz="2400" dirty="0" err="1">
                <a:solidFill>
                  <a:srgbClr val="141E26"/>
                </a:solidFill>
              </a:rPr>
              <a:t>nly</a:t>
            </a:r>
            <a:r>
              <a:rPr lang="fr-FR" sz="2400" dirty="0">
                <a:solidFill>
                  <a:srgbClr val="141E26"/>
                </a:solidFill>
              </a:rPr>
              <a:t> </a:t>
            </a:r>
            <a:r>
              <a:rPr lang="fr-FR" sz="2400" dirty="0">
                <a:solidFill>
                  <a:srgbClr val="95B258"/>
                </a:solidFill>
              </a:rPr>
              <a:t>SQL</a:t>
            </a:r>
          </a:p>
          <a:p>
            <a:pPr>
              <a:lnSpc>
                <a:spcPct val="120000"/>
              </a:lnSpc>
            </a:pPr>
            <a:endParaRPr lang="fr-FR" sz="2400" dirty="0">
              <a:solidFill>
                <a:srgbClr val="95B258"/>
              </a:solidFill>
            </a:endParaRPr>
          </a:p>
          <a:p>
            <a:pPr>
              <a:lnSpc>
                <a:spcPct val="120000"/>
              </a:lnSpc>
            </a:pPr>
            <a:r>
              <a:rPr lang="fr-FR" sz="2400" b="1" dirty="0">
                <a:solidFill>
                  <a:srgbClr val="95B258"/>
                </a:solidFill>
              </a:rPr>
              <a:t>+</a:t>
            </a:r>
            <a:r>
              <a:rPr lang="fr-FR" sz="2400" dirty="0">
                <a:solidFill>
                  <a:srgbClr val="011F39"/>
                </a:solidFill>
              </a:rPr>
              <a:t> Avantages du NoSQL 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41E26"/>
                </a:solidFill>
              </a:rPr>
              <a:t>Quantité massive de documents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41E26"/>
                </a:solidFill>
              </a:rPr>
              <a:t>Evolutif / Flexible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41E26"/>
                </a:solidFill>
              </a:rPr>
              <a:t>Rapide</a:t>
            </a:r>
          </a:p>
          <a:p>
            <a:pPr>
              <a:lnSpc>
                <a:spcPct val="120000"/>
              </a:lnSpc>
            </a:pPr>
            <a:r>
              <a:rPr lang="fr-FR" sz="2400" b="1" dirty="0">
                <a:solidFill>
                  <a:srgbClr val="95B258"/>
                </a:solidFill>
                <a:cs typeface="Segoe UI" panose="020B0502040204020203" pitchFamily="34" charset="0"/>
              </a:rPr>
              <a:t>-</a:t>
            </a:r>
            <a:r>
              <a:rPr lang="fr-FR" sz="2400" dirty="0">
                <a:solidFill>
                  <a:srgbClr val="141E26"/>
                </a:solidFill>
                <a:cs typeface="Segoe UI" panose="020B0502040204020203" pitchFamily="34" charset="0"/>
              </a:rPr>
              <a:t> Inconvénients du NoSQL 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41E26"/>
                </a:solidFill>
                <a:cs typeface="Segoe UI" panose="020B0502040204020203" pitchFamily="34" charset="0"/>
              </a:rPr>
              <a:t>Aucun Schéma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41E26"/>
                </a:solidFill>
                <a:cs typeface="Segoe UI" panose="020B0502040204020203" pitchFamily="34" charset="0"/>
              </a:rPr>
              <a:t>Pas de langage de requêtes standard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41E26"/>
                </a:solidFill>
                <a:cs typeface="Segoe UI" panose="020B0502040204020203" pitchFamily="34" charset="0"/>
              </a:rPr>
              <a:t>Peu de serveur de NoSQL supporte les transactions</a:t>
            </a:r>
            <a:endParaRPr lang="fr-FR" sz="2000" dirty="0">
              <a:solidFill>
                <a:srgbClr val="141E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22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au NoSQL et à MongoDB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CF612B2-2F3D-00BE-0179-44C1CE081CF6}"/>
              </a:ext>
            </a:extLst>
          </p:cNvPr>
          <p:cNvSpPr txBox="1">
            <a:spLocks/>
          </p:cNvSpPr>
          <p:nvPr/>
        </p:nvSpPr>
        <p:spPr>
          <a:xfrm>
            <a:off x="3506876" y="1329151"/>
            <a:ext cx="8330938" cy="35968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MongoDB</a:t>
            </a:r>
            <a:endParaRPr lang="fr-FR" sz="2400" dirty="0">
              <a:solidFill>
                <a:srgbClr val="141E26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41E26"/>
                </a:solidFill>
              </a:rPr>
              <a:t>Structure de données en JSON (BSON)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41E26"/>
                </a:solidFill>
              </a:rPr>
              <a:t>Orientée Document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41E26"/>
                </a:solidFill>
              </a:rPr>
              <a:t>Haute disponibilité car possibilité de réplications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41E26"/>
                </a:solidFill>
              </a:rPr>
              <a:t>Langage « </a:t>
            </a:r>
            <a:r>
              <a:rPr lang="fr-FR" sz="2400" dirty="0" err="1">
                <a:solidFill>
                  <a:srgbClr val="141E26"/>
                </a:solidFill>
              </a:rPr>
              <a:t>Query</a:t>
            </a:r>
            <a:r>
              <a:rPr lang="fr-FR" sz="2400" dirty="0">
                <a:solidFill>
                  <a:srgbClr val="141E26"/>
                </a:solidFill>
              </a:rPr>
              <a:t> </a:t>
            </a:r>
            <a:r>
              <a:rPr lang="fr-FR" sz="2400" dirty="0" err="1">
                <a:solidFill>
                  <a:srgbClr val="141E26"/>
                </a:solidFill>
              </a:rPr>
              <a:t>Language</a:t>
            </a:r>
            <a:r>
              <a:rPr lang="fr-FR" sz="2400" dirty="0">
                <a:solidFill>
                  <a:srgbClr val="141E26"/>
                </a:solidFill>
              </a:rPr>
              <a:t> » similaire au SQL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41E26"/>
                </a:solidFill>
              </a:rPr>
              <a:t>Gestion d’indexes simples et composés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41E26"/>
                </a:solidFill>
              </a:rPr>
              <a:t>Haute performance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41E26"/>
                </a:solidFill>
              </a:rPr>
              <a:t>Populaire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EBA78B-563B-D7C4-3834-4AFC5F1A3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84" y="2533642"/>
            <a:ext cx="2749431" cy="7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9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Spring Data MongoDB</a:t>
            </a:r>
          </a:p>
        </p:txBody>
      </p:sp>
    </p:spTree>
    <p:extLst>
      <p:ext uri="{BB962C8B-B14F-4D97-AF65-F5344CB8AC3E}">
        <p14:creationId xmlns:p14="http://schemas.microsoft.com/office/powerpoint/2010/main" val="68734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au NoSQL et à MongoDB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332F734D-1F75-8B4C-9382-00904725E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639171"/>
              </p:ext>
            </p:extLst>
          </p:nvPr>
        </p:nvGraphicFramePr>
        <p:xfrm>
          <a:off x="3506876" y="2345671"/>
          <a:ext cx="7618324" cy="2752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8934">
                  <a:extLst>
                    <a:ext uri="{9D8B030D-6E8A-4147-A177-3AD203B41FA5}">
                      <a16:colId xmlns:a16="http://schemas.microsoft.com/office/drawing/2014/main" val="3455486882"/>
                    </a:ext>
                  </a:extLst>
                </a:gridCol>
                <a:gridCol w="3749390">
                  <a:extLst>
                    <a:ext uri="{9D8B030D-6E8A-4147-A177-3AD203B41FA5}">
                      <a16:colId xmlns:a16="http://schemas.microsoft.com/office/drawing/2014/main" val="1340093853"/>
                    </a:ext>
                  </a:extLst>
                </a:gridCol>
              </a:tblGrid>
              <a:tr h="573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SGBRD</a:t>
                      </a:r>
                      <a:endParaRPr lang="fr-FR" sz="160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651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kern="12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MongoDB</a:t>
                      </a:r>
                      <a:endParaRPr lang="fr-FR" sz="160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651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061463"/>
                  </a:ext>
                </a:extLst>
              </a:tr>
              <a:tr h="537901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</a:t>
                      </a:r>
                    </a:p>
                  </a:txBody>
                  <a:tcPr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Collection</a:t>
                      </a:r>
                    </a:p>
                  </a:txBody>
                  <a:tcPr>
                    <a:solidFill>
                      <a:srgbClr val="4AA5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084313"/>
                  </a:ext>
                </a:extLst>
              </a:tr>
              <a:tr h="553448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Row</a:t>
                      </a:r>
                    </a:p>
                  </a:txBody>
                  <a:tcPr>
                    <a:solidFill>
                      <a:srgbClr val="016B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Document (JSON)</a:t>
                      </a:r>
                    </a:p>
                  </a:txBody>
                  <a:tcPr>
                    <a:solidFill>
                      <a:srgbClr val="016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06803"/>
                  </a:ext>
                </a:extLst>
              </a:tr>
              <a:tr h="577246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Column</a:t>
                      </a:r>
                      <a:endParaRPr lang="fr-FR" sz="160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Field</a:t>
                      </a:r>
                    </a:p>
                  </a:txBody>
                  <a:tcPr>
                    <a:solidFill>
                      <a:srgbClr val="4AA5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90858"/>
                  </a:ext>
                </a:extLst>
              </a:tr>
              <a:tr h="5101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Index</a:t>
                      </a:r>
                    </a:p>
                  </a:txBody>
                  <a:tcPr>
                    <a:solidFill>
                      <a:srgbClr val="016B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Index</a:t>
                      </a:r>
                    </a:p>
                  </a:txBody>
                  <a:tcPr>
                    <a:solidFill>
                      <a:srgbClr val="016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586958"/>
                  </a:ext>
                </a:extLst>
              </a:tr>
            </a:tbl>
          </a:graphicData>
        </a:graphic>
      </p:graphicFrame>
      <p:sp>
        <p:nvSpPr>
          <p:cNvPr id="3" name="Titre 1">
            <a:extLst>
              <a:ext uri="{FF2B5EF4-FFF2-40B4-BE49-F238E27FC236}">
                <a16:creationId xmlns:a16="http://schemas.microsoft.com/office/drawing/2014/main" id="{9EFC2969-6173-9958-EA81-3C41D6C5CCC6}"/>
              </a:ext>
            </a:extLst>
          </p:cNvPr>
          <p:cNvSpPr txBox="1">
            <a:spLocks/>
          </p:cNvSpPr>
          <p:nvPr/>
        </p:nvSpPr>
        <p:spPr>
          <a:xfrm>
            <a:off x="3506876" y="1329151"/>
            <a:ext cx="8330938" cy="226722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Terminologie entre base de données relationnelles et  MongoDB</a:t>
            </a:r>
          </a:p>
          <a:p>
            <a:pPr>
              <a:lnSpc>
                <a:spcPct val="120000"/>
              </a:lnSpc>
            </a:pPr>
            <a:endParaRPr lang="fr-FR" sz="24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fr-FR" sz="24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fr-FR" sz="2400" dirty="0">
              <a:solidFill>
                <a:srgbClr val="011F39"/>
              </a:solidFill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EAF57034-C5D5-F76B-3F24-1A22AEB74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84" y="2533642"/>
            <a:ext cx="2749431" cy="7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28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  <a:p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Installation de MongoDB</a:t>
            </a:r>
          </a:p>
        </p:txBody>
      </p:sp>
    </p:spTree>
    <p:extLst>
      <p:ext uri="{BB962C8B-B14F-4D97-AF65-F5344CB8AC3E}">
        <p14:creationId xmlns:p14="http://schemas.microsoft.com/office/powerpoint/2010/main" val="152589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  <a:p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1218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Création d’une base de données sous MongoDB</a:t>
            </a:r>
          </a:p>
        </p:txBody>
      </p:sp>
    </p:spTree>
    <p:extLst>
      <p:ext uri="{BB962C8B-B14F-4D97-AF65-F5344CB8AC3E}">
        <p14:creationId xmlns:p14="http://schemas.microsoft.com/office/powerpoint/2010/main" val="179025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Frameworls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Introduction à Spring Data MongoDB</a:t>
            </a:r>
          </a:p>
        </p:txBody>
      </p:sp>
    </p:spTree>
    <p:extLst>
      <p:ext uri="{BB962C8B-B14F-4D97-AF65-F5344CB8AC3E}">
        <p14:creationId xmlns:p14="http://schemas.microsoft.com/office/powerpoint/2010/main" val="403398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C53BC07-5F27-EDD5-FDC1-01BD31405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692" y="4960273"/>
            <a:ext cx="1764848" cy="47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à Spring Data JPA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CF612B2-2F3D-00BE-0179-44C1CE081CF6}"/>
              </a:ext>
            </a:extLst>
          </p:cNvPr>
          <p:cNvSpPr txBox="1">
            <a:spLocks/>
          </p:cNvSpPr>
          <p:nvPr/>
        </p:nvSpPr>
        <p:spPr>
          <a:xfrm>
            <a:off x="3506876" y="1329151"/>
            <a:ext cx="8330938" cy="16213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95B258"/>
                </a:solidFill>
              </a:rPr>
              <a:t>Spring Data MongoDB </a:t>
            </a:r>
            <a:r>
              <a:rPr lang="fr-FR" sz="2400" dirty="0">
                <a:solidFill>
                  <a:srgbClr val="011F39"/>
                </a:solidFill>
              </a:rPr>
              <a:t>est le module pour interagir avec une base de données MongoDB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Il s’appuie sur Spring Data et les Repository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Et Un driver MongoDB Java</a:t>
            </a:r>
            <a:endParaRPr lang="fr-FR" dirty="0">
              <a:solidFill>
                <a:srgbClr val="95B258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B4520E8-3913-1D5D-3573-906294357484}"/>
              </a:ext>
            </a:extLst>
          </p:cNvPr>
          <p:cNvSpPr/>
          <p:nvPr/>
        </p:nvSpPr>
        <p:spPr>
          <a:xfrm>
            <a:off x="3506876" y="3016621"/>
            <a:ext cx="6017134" cy="622028"/>
          </a:xfrm>
          <a:prstGeom prst="roundRect">
            <a:avLst/>
          </a:prstGeom>
          <a:solidFill>
            <a:srgbClr val="95B258"/>
          </a:solidFill>
          <a:ln w="38100">
            <a:solidFill>
              <a:srgbClr val="95B2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 (</a:t>
            </a:r>
            <a:r>
              <a:rPr lang="fr-FR" sz="24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MongoRepository</a:t>
            </a:r>
            <a:r>
              <a:rPr lang="fr-FR" sz="2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2A074B3-A11F-2200-DD0E-F62A79FC3192}"/>
              </a:ext>
            </a:extLst>
          </p:cNvPr>
          <p:cNvSpPr/>
          <p:nvPr/>
        </p:nvSpPr>
        <p:spPr>
          <a:xfrm>
            <a:off x="3506876" y="3780212"/>
            <a:ext cx="6017134" cy="502694"/>
          </a:xfrm>
          <a:prstGeom prst="roundRect">
            <a:avLst/>
          </a:prstGeom>
          <a:solidFill>
            <a:srgbClr val="016B9F"/>
          </a:solidFill>
          <a:ln w="38100">
            <a:solidFill>
              <a:srgbClr val="016B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Mongo Java Driver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2695AF8-5C35-3E18-72B9-A7E12807E37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24469"/>
            <a:ext cx="1016232" cy="62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à Spring Data MongoDB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CF612B2-2F3D-00BE-0179-44C1CE081CF6}"/>
              </a:ext>
            </a:extLst>
          </p:cNvPr>
          <p:cNvSpPr txBox="1">
            <a:spLocks/>
          </p:cNvSpPr>
          <p:nvPr/>
        </p:nvSpPr>
        <p:spPr>
          <a:xfrm>
            <a:off x="3506876" y="1329151"/>
            <a:ext cx="8330938" cy="39394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Spring Data MongoDB</a:t>
            </a: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 interagit avec MongoDB en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mappant </a:t>
            </a: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les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 BO </a:t>
            </a: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sous forme de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Document</a:t>
            </a:r>
            <a:endParaRPr lang="fr-FR" sz="24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Pour l’utiliser il faut intégrer le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starter </a:t>
            </a: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du même nom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Il fournit l’interface </a:t>
            </a:r>
            <a:r>
              <a:rPr lang="fr-FR" sz="2400" dirty="0" err="1">
                <a:solidFill>
                  <a:srgbClr val="95B258"/>
                </a:solidFill>
                <a:cs typeface="Segoe UI" panose="020B0502040204020203" pitchFamily="34" charset="0"/>
              </a:rPr>
              <a:t>MongoRepository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&lt;T,ID&gt;</a:t>
            </a:r>
          </a:p>
          <a:p>
            <a:pPr>
              <a:lnSpc>
                <a:spcPct val="120000"/>
              </a:lnSpc>
            </a:pPr>
            <a:endParaRPr lang="fr-FR" sz="1800" dirty="0">
              <a:solidFill>
                <a:srgbClr val="95B258"/>
              </a:solidFill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Dans la couche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DAL</a:t>
            </a: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, il faut déclarer des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Repository</a:t>
            </a:r>
            <a:endParaRPr lang="fr-FR" sz="18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 interfaces héritant de </a:t>
            </a:r>
            <a:r>
              <a:rPr lang="fr-FR" dirty="0" err="1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MongoRepository</a:t>
            </a:r>
            <a:endParaRPr lang="fr-FR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Pour chaque Document (BO)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 </a:t>
            </a:r>
            <a:r>
              <a:rPr lang="fr-FR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créera à l’exécution </a:t>
            </a: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 </a:t>
            </a:r>
            <a:r>
              <a:rPr lang="fr-FR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classe d’implémentation correspondante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313D842-2CD8-C6AB-69BB-877C5996C8D4}"/>
              </a:ext>
            </a:extLst>
          </p:cNvPr>
          <p:cNvSpPr txBox="1"/>
          <p:nvPr/>
        </p:nvSpPr>
        <p:spPr>
          <a:xfrm>
            <a:off x="3506876" y="5338725"/>
            <a:ext cx="8330938" cy="646331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AvisRepository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MongoRepository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&lt;Avis, String&gt;{}</a:t>
            </a:r>
          </a:p>
        </p:txBody>
      </p:sp>
    </p:spTree>
    <p:extLst>
      <p:ext uri="{BB962C8B-B14F-4D97-AF65-F5344CB8AC3E}">
        <p14:creationId xmlns:p14="http://schemas.microsoft.com/office/powerpoint/2010/main" val="327104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à Spring Data MongoDB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CF612B2-2F3D-00BE-0179-44C1CE081CF6}"/>
              </a:ext>
            </a:extLst>
          </p:cNvPr>
          <p:cNvSpPr txBox="1">
            <a:spLocks/>
          </p:cNvSpPr>
          <p:nvPr/>
        </p:nvSpPr>
        <p:spPr>
          <a:xfrm>
            <a:off x="3506876" y="1329151"/>
            <a:ext cx="8330938" cy="33941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Déclaration de la </a:t>
            </a:r>
            <a:r>
              <a:rPr lang="fr-FR" sz="2400" dirty="0" err="1">
                <a:solidFill>
                  <a:srgbClr val="95B258"/>
                </a:solidFill>
                <a:cs typeface="Segoe UI" panose="020B0502040204020203" pitchFamily="34" charset="0"/>
              </a:rPr>
              <a:t>DataSource</a:t>
            </a: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 dans le fichier </a:t>
            </a:r>
            <a:r>
              <a:rPr lang="fr-FR" sz="2400" dirty="0" err="1">
                <a:solidFill>
                  <a:srgbClr val="95B258"/>
                </a:solidFill>
                <a:cs typeface="Segoe UI" panose="020B0502040204020203" pitchFamily="34" charset="0"/>
              </a:rPr>
              <a:t>application.properties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 </a:t>
            </a: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ou </a:t>
            </a:r>
            <a:r>
              <a:rPr lang="fr-FR" sz="2400" dirty="0" err="1">
                <a:solidFill>
                  <a:srgbClr val="95B258"/>
                </a:solidFill>
                <a:cs typeface="Segoe UI" panose="020B0502040204020203" pitchFamily="34" charset="0"/>
              </a:rPr>
              <a:t>application.yml</a:t>
            </a:r>
            <a:endParaRPr lang="fr-FR" sz="2400" dirty="0">
              <a:solidFill>
                <a:srgbClr val="95B258"/>
              </a:solidFill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Les informations à définir sont :</a:t>
            </a:r>
          </a:p>
          <a:p>
            <a:pPr marL="1028700" lvl="1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L’utilisateur à connecter</a:t>
            </a:r>
          </a:p>
          <a:p>
            <a:pPr marL="1028700" lvl="1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Son mot de passe</a:t>
            </a:r>
          </a:p>
          <a:p>
            <a:pPr marL="1028700" lvl="1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Le host</a:t>
            </a:r>
          </a:p>
          <a:p>
            <a:pPr marL="1028700" lvl="1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Le port</a:t>
            </a:r>
          </a:p>
          <a:p>
            <a:pPr marL="1028700" lvl="1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Le nom de la base</a:t>
            </a:r>
          </a:p>
          <a:p>
            <a:pPr marL="1028700" lvl="1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Et la table des utilisateurs de la base pour l’authentification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6BFDEA3-6A78-B616-1182-E1E07ACFE753}"/>
              </a:ext>
            </a:extLst>
          </p:cNvPr>
          <p:cNvSpPr txBox="1"/>
          <p:nvPr/>
        </p:nvSpPr>
        <p:spPr>
          <a:xfrm>
            <a:off x="3075708" y="4784728"/>
            <a:ext cx="8762105" cy="1754326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spring.data.mongodb.username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80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sa</a:t>
            </a:r>
            <a:endParaRPr lang="fr-F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spring.data.mongodb.password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80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Passw0rd</a:t>
            </a:r>
            <a:endParaRPr lang="fr-F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spring.data.mongodb.host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80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localhost</a:t>
            </a:r>
            <a:endParaRPr lang="fr-F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spring.data.mongodb.port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80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27017</a:t>
            </a:r>
            <a:endParaRPr lang="fr-F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spring.data.mongodb.database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80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Demo_ENI_Ecole</a:t>
            </a:r>
            <a:endParaRPr lang="fr-F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spring.data.mongodb.authentication-database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80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admin</a:t>
            </a:r>
            <a:endParaRPr lang="fr-F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66AEF8E-2A1E-5500-498F-6F7D47E67913}"/>
              </a:ext>
            </a:extLst>
          </p:cNvPr>
          <p:cNvSpPr txBox="1">
            <a:spLocks/>
          </p:cNvSpPr>
          <p:nvPr/>
        </p:nvSpPr>
        <p:spPr>
          <a:xfrm>
            <a:off x="9702140" y="6178634"/>
            <a:ext cx="2135673" cy="360420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1600" dirty="0" err="1">
                <a:solidFill>
                  <a:srgbClr val="011F39"/>
                </a:solidFill>
                <a:cs typeface="Segoe UI" panose="020B0502040204020203" pitchFamily="34" charset="0"/>
              </a:rPr>
              <a:t>application.properties</a:t>
            </a:r>
            <a:endParaRPr lang="fr-FR" sz="3200" dirty="0">
              <a:solidFill>
                <a:srgbClr val="011F39"/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07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à Spring Data MongoDB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CF612B2-2F3D-00BE-0179-44C1CE081CF6}"/>
              </a:ext>
            </a:extLst>
          </p:cNvPr>
          <p:cNvSpPr txBox="1">
            <a:spLocks/>
          </p:cNvSpPr>
          <p:nvPr/>
        </p:nvSpPr>
        <p:spPr>
          <a:xfrm>
            <a:off x="3506876" y="1329151"/>
            <a:ext cx="8330938" cy="4944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Le fichier </a:t>
            </a:r>
            <a:r>
              <a:rPr lang="fr-FR" sz="2400" dirty="0" err="1">
                <a:solidFill>
                  <a:srgbClr val="95B258"/>
                </a:solidFill>
                <a:cs typeface="Segoe UI" panose="020B0502040204020203" pitchFamily="34" charset="0"/>
              </a:rPr>
              <a:t>application.yml</a:t>
            </a:r>
            <a:endParaRPr lang="fr-FR" sz="2400" dirty="0">
              <a:solidFill>
                <a:srgbClr val="95B258"/>
              </a:solidFill>
              <a:cs typeface="Segoe UI" panose="020B0502040204020203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6BFDEA3-6A78-B616-1182-E1E07ACFE753}"/>
              </a:ext>
            </a:extLst>
          </p:cNvPr>
          <p:cNvSpPr txBox="1"/>
          <p:nvPr/>
        </p:nvSpPr>
        <p:spPr>
          <a:xfrm>
            <a:off x="3506876" y="2047416"/>
            <a:ext cx="8330938" cy="2585323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spring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 data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fr-FR" sz="180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mongodb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fr-FR" sz="180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80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sa</a:t>
            </a:r>
            <a:endParaRPr lang="fr-F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fr-FR" sz="180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80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Passw0rd</a:t>
            </a:r>
            <a:endParaRPr lang="fr-F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   host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80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localhost</a:t>
            </a:r>
            <a:endParaRPr lang="fr-F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   port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80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27017</a:t>
            </a:r>
            <a:endParaRPr lang="fr-F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fr-FR" sz="180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80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Demo_ENI_Ecole</a:t>
            </a:r>
            <a:endParaRPr lang="fr-F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fr-FR" sz="180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authentication-database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80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admin</a:t>
            </a:r>
            <a:endParaRPr lang="fr-F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66AEF8E-2A1E-5500-498F-6F7D47E67913}"/>
              </a:ext>
            </a:extLst>
          </p:cNvPr>
          <p:cNvSpPr txBox="1">
            <a:spLocks/>
          </p:cNvSpPr>
          <p:nvPr/>
        </p:nvSpPr>
        <p:spPr>
          <a:xfrm>
            <a:off x="10272156" y="4272319"/>
            <a:ext cx="1565658" cy="360420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1600" dirty="0" err="1">
                <a:solidFill>
                  <a:srgbClr val="011F39"/>
                </a:solidFill>
                <a:cs typeface="Segoe UI" panose="020B0502040204020203" pitchFamily="34" charset="0"/>
              </a:rPr>
              <a:t>application.yml</a:t>
            </a:r>
            <a:endParaRPr lang="fr-FR" sz="1600" dirty="0">
              <a:solidFill>
                <a:srgbClr val="011F39"/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09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33">
            <a:extLst>
              <a:ext uri="{FF2B5EF4-FFF2-40B4-BE49-F238E27FC236}">
                <a16:creationId xmlns:a16="http://schemas.microsoft.com/office/drawing/2014/main" id="{0CAD4800-8FA4-9EC8-A82C-655C39813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167" y="4310399"/>
            <a:ext cx="2290775" cy="1651489"/>
          </a:xfrm>
          <a:prstGeom prst="rect">
            <a:avLst/>
          </a:prstGeom>
        </p:spPr>
      </p:pic>
      <p:pic>
        <p:nvPicPr>
          <p:cNvPr id="31" name="Image 30" descr="Une image contenant texte, Police, capture d’écran, blanc&#10;&#10;Description générée automatiquement">
            <a:extLst>
              <a:ext uri="{FF2B5EF4-FFF2-40B4-BE49-F238E27FC236}">
                <a16:creationId xmlns:a16="http://schemas.microsoft.com/office/drawing/2014/main" id="{EBAD3661-2182-7F14-B05E-FCEDF5956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934" y="4355396"/>
            <a:ext cx="2262693" cy="1400715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C43F963-F3B9-9808-E56E-EDE608AB7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968" y="6101953"/>
            <a:ext cx="1764848" cy="47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à Spring Data MongoDB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CF612B2-2F3D-00BE-0179-44C1CE081CF6}"/>
              </a:ext>
            </a:extLst>
          </p:cNvPr>
          <p:cNvSpPr txBox="1">
            <a:spLocks/>
          </p:cNvSpPr>
          <p:nvPr/>
        </p:nvSpPr>
        <p:spPr>
          <a:xfrm>
            <a:off x="3506876" y="1329151"/>
            <a:ext cx="8330938" cy="31536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Dans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 Spring Data MongoDB</a:t>
            </a: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, un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Document </a:t>
            </a: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est une classe dont les instances peuvent être persistantes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Utilisation d'annotations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Sur la classe : @Document(collection="nom_en_base")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Sur les attributs : @Id, @Field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La classe doit respecter le design pattern POJO (</a:t>
            </a:r>
            <a:r>
              <a:rPr lang="fr-FR" dirty="0" err="1">
                <a:solidFill>
                  <a:srgbClr val="011F39"/>
                </a:solidFill>
                <a:cs typeface="Segoe UI" panose="020B0502040204020203" pitchFamily="34" charset="0"/>
              </a:rPr>
              <a:t>Plained</a:t>
            </a: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 Old Java Object)</a:t>
            </a:r>
          </a:p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En base, les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Document</a:t>
            </a: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 sont stockés sous format JSON dans des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Collection</a:t>
            </a:r>
          </a:p>
        </p:txBody>
      </p:sp>
      <p:pic>
        <p:nvPicPr>
          <p:cNvPr id="7" name="Picture 14" descr="Spring | Spring Trademark Guidelines">
            <a:extLst>
              <a:ext uri="{FF2B5EF4-FFF2-40B4-BE49-F238E27FC236}">
                <a16:creationId xmlns:a16="http://schemas.microsoft.com/office/drawing/2014/main" id="{8C3B78D0-BF31-EDCA-D745-E1B844EE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489" y="5696092"/>
            <a:ext cx="1818335" cy="46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47068F3-0D79-F7E7-B316-B2F1E49A8E52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76" y="5584914"/>
            <a:ext cx="1016232" cy="622442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CA06E70-9CF3-D6BA-F81C-91EAB683FEC7}"/>
              </a:ext>
            </a:extLst>
          </p:cNvPr>
          <p:cNvSpPr/>
          <p:nvPr/>
        </p:nvSpPr>
        <p:spPr>
          <a:xfrm>
            <a:off x="8691968" y="4261172"/>
            <a:ext cx="2350529" cy="1267677"/>
          </a:xfrm>
          <a:prstGeom prst="roundRect">
            <a:avLst/>
          </a:prstGeom>
          <a:solidFill>
            <a:srgbClr val="4AA5B7"/>
          </a:solidFill>
          <a:ln>
            <a:solidFill>
              <a:srgbClr val="4AA5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 err="1"/>
              <a:t>reviews</a:t>
            </a:r>
            <a:r>
              <a:rPr lang="fr-FR" dirty="0"/>
              <a:t> (Collection)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B1DD50B-B983-20AD-64F7-04CB12941215}"/>
              </a:ext>
            </a:extLst>
          </p:cNvPr>
          <p:cNvGrpSpPr/>
          <p:nvPr/>
        </p:nvGrpSpPr>
        <p:grpSpPr>
          <a:xfrm>
            <a:off x="8668657" y="4602497"/>
            <a:ext cx="770672" cy="786949"/>
            <a:chOff x="6259521" y="4602497"/>
            <a:chExt cx="770672" cy="786949"/>
          </a:xfrm>
        </p:grpSpPr>
        <p:pic>
          <p:nvPicPr>
            <p:cNvPr id="14" name="Graphique 13" descr="Papier avec un remplissage uni">
              <a:extLst>
                <a:ext uri="{FF2B5EF4-FFF2-40B4-BE49-F238E27FC236}">
                  <a16:creationId xmlns:a16="http://schemas.microsoft.com/office/drawing/2014/main" id="{FE11F2DE-6E46-2D86-C551-92E66438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59521" y="4618774"/>
              <a:ext cx="770672" cy="770672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A22936D-5A7B-CCF7-B995-A275BE932EC3}"/>
                </a:ext>
              </a:extLst>
            </p:cNvPr>
            <p:cNvSpPr txBox="1"/>
            <p:nvPr/>
          </p:nvSpPr>
          <p:spPr>
            <a:xfrm>
              <a:off x="6375310" y="4602497"/>
              <a:ext cx="563660" cy="648825"/>
            </a:xfrm>
            <a:prstGeom prst="rect">
              <a:avLst/>
            </a:prstGeom>
          </p:spPr>
          <p:txBody>
            <a:bodyPr vert="horz" wrap="none" lIns="91440" tIns="45720" rIns="91440" bIns="45720" rtlCol="0" anchor="b">
              <a:norm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highlight>
                    <a:srgbClr val="011F39"/>
                  </a:highlight>
                </a:rPr>
                <a:t>JSON</a:t>
              </a:r>
              <a:endParaRPr lang="fr-FR" sz="1200" dirty="0">
                <a:solidFill>
                  <a:schemeClr val="bg1"/>
                </a:solidFill>
                <a:highlight>
                  <a:srgbClr val="011F39"/>
                </a:highlight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B2BC8B65-921A-9EED-5C93-C97C071916AA}"/>
              </a:ext>
            </a:extLst>
          </p:cNvPr>
          <p:cNvGrpSpPr/>
          <p:nvPr/>
        </p:nvGrpSpPr>
        <p:grpSpPr>
          <a:xfrm>
            <a:off x="10264610" y="4671212"/>
            <a:ext cx="770672" cy="808249"/>
            <a:chOff x="6259521" y="4581197"/>
            <a:chExt cx="770672" cy="808249"/>
          </a:xfrm>
        </p:grpSpPr>
        <p:pic>
          <p:nvPicPr>
            <p:cNvPr id="18" name="Graphique 17" descr="Papier avec un remplissage uni">
              <a:extLst>
                <a:ext uri="{FF2B5EF4-FFF2-40B4-BE49-F238E27FC236}">
                  <a16:creationId xmlns:a16="http://schemas.microsoft.com/office/drawing/2014/main" id="{BF777655-CD66-8051-B5D1-47AA19CDB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59521" y="4618774"/>
              <a:ext cx="770672" cy="770672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869D7FFF-AE9C-1178-3FD4-EF9FE07EA1BE}"/>
                </a:ext>
              </a:extLst>
            </p:cNvPr>
            <p:cNvSpPr txBox="1"/>
            <p:nvPr/>
          </p:nvSpPr>
          <p:spPr>
            <a:xfrm>
              <a:off x="6359745" y="4581197"/>
              <a:ext cx="563660" cy="648825"/>
            </a:xfrm>
            <a:prstGeom prst="rect">
              <a:avLst/>
            </a:prstGeom>
          </p:spPr>
          <p:txBody>
            <a:bodyPr vert="horz" wrap="none" lIns="91440" tIns="45720" rIns="91440" bIns="45720" rtlCol="0" anchor="b">
              <a:norm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highlight>
                    <a:srgbClr val="011F39"/>
                  </a:highlight>
                </a:rPr>
                <a:t>JSON</a:t>
              </a:r>
              <a:endParaRPr lang="fr-FR" sz="1200" dirty="0">
                <a:solidFill>
                  <a:schemeClr val="bg1"/>
                </a:solidFill>
                <a:highlight>
                  <a:srgbClr val="011F39"/>
                </a:highlight>
              </a:endParaRP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C2AF7C77-3273-02F3-107F-E01F89590027}"/>
              </a:ext>
            </a:extLst>
          </p:cNvPr>
          <p:cNvGrpSpPr/>
          <p:nvPr/>
        </p:nvGrpSpPr>
        <p:grpSpPr>
          <a:xfrm>
            <a:off x="9209596" y="4750925"/>
            <a:ext cx="770672" cy="786949"/>
            <a:chOff x="6259521" y="4602497"/>
            <a:chExt cx="770672" cy="786949"/>
          </a:xfrm>
        </p:grpSpPr>
        <p:pic>
          <p:nvPicPr>
            <p:cNvPr id="21" name="Graphique 20" descr="Papier avec un remplissage uni">
              <a:extLst>
                <a:ext uri="{FF2B5EF4-FFF2-40B4-BE49-F238E27FC236}">
                  <a16:creationId xmlns:a16="http://schemas.microsoft.com/office/drawing/2014/main" id="{0C520A97-3D45-A788-1646-EF152F839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59521" y="4618774"/>
              <a:ext cx="770672" cy="770672"/>
            </a:xfrm>
            <a:prstGeom prst="rect">
              <a:avLst/>
            </a:prstGeom>
          </p:spPr>
        </p:pic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8EEB7982-1C22-8B8C-2492-D52BA14DA95A}"/>
                </a:ext>
              </a:extLst>
            </p:cNvPr>
            <p:cNvSpPr txBox="1"/>
            <p:nvPr/>
          </p:nvSpPr>
          <p:spPr>
            <a:xfrm>
              <a:off x="6375310" y="4602497"/>
              <a:ext cx="563660" cy="648825"/>
            </a:xfrm>
            <a:prstGeom prst="rect">
              <a:avLst/>
            </a:prstGeom>
          </p:spPr>
          <p:txBody>
            <a:bodyPr vert="horz" wrap="none" lIns="91440" tIns="45720" rIns="91440" bIns="45720" rtlCol="0" anchor="b">
              <a:norm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highlight>
                    <a:srgbClr val="011F39"/>
                  </a:highlight>
                </a:rPr>
                <a:t>JSON</a:t>
              </a:r>
              <a:endParaRPr lang="fr-FR" sz="1200" dirty="0">
                <a:solidFill>
                  <a:schemeClr val="bg1"/>
                </a:solidFill>
                <a:highlight>
                  <a:srgbClr val="011F39"/>
                </a:highlight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4CF29165-D5C2-A57A-DEE2-415999F7E6F9}"/>
              </a:ext>
            </a:extLst>
          </p:cNvPr>
          <p:cNvGrpSpPr/>
          <p:nvPr/>
        </p:nvGrpSpPr>
        <p:grpSpPr>
          <a:xfrm>
            <a:off x="9737103" y="4605818"/>
            <a:ext cx="770672" cy="786949"/>
            <a:chOff x="6259521" y="4602497"/>
            <a:chExt cx="770672" cy="786949"/>
          </a:xfrm>
        </p:grpSpPr>
        <p:pic>
          <p:nvPicPr>
            <p:cNvPr id="24" name="Graphique 23" descr="Papier avec un remplissage uni">
              <a:extLst>
                <a:ext uri="{FF2B5EF4-FFF2-40B4-BE49-F238E27FC236}">
                  <a16:creationId xmlns:a16="http://schemas.microsoft.com/office/drawing/2014/main" id="{A72D50D9-C9E5-B1A8-0EBC-354995B94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59521" y="4618774"/>
              <a:ext cx="770672" cy="770672"/>
            </a:xfrm>
            <a:prstGeom prst="rect">
              <a:avLst/>
            </a:prstGeom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DB8EFA7D-1A2B-439D-507E-3884F8ACB5F7}"/>
                </a:ext>
              </a:extLst>
            </p:cNvPr>
            <p:cNvSpPr txBox="1"/>
            <p:nvPr/>
          </p:nvSpPr>
          <p:spPr>
            <a:xfrm>
              <a:off x="6375310" y="4602497"/>
              <a:ext cx="563660" cy="648825"/>
            </a:xfrm>
            <a:prstGeom prst="rect">
              <a:avLst/>
            </a:prstGeom>
          </p:spPr>
          <p:txBody>
            <a:bodyPr vert="horz" wrap="none" lIns="91440" tIns="45720" rIns="91440" bIns="45720" rtlCol="0" anchor="b">
              <a:norm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highlight>
                    <a:srgbClr val="011F39"/>
                  </a:highlight>
                </a:rPr>
                <a:t>JSON</a:t>
              </a:r>
              <a:endParaRPr lang="fr-FR" sz="1200" dirty="0">
                <a:solidFill>
                  <a:schemeClr val="bg1"/>
                </a:solidFill>
                <a:highlight>
                  <a:srgbClr val="011F39"/>
                </a:highlight>
              </a:endParaRPr>
            </a:p>
          </p:txBody>
        </p:sp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0FB7CE3-47CE-45F8-AEE0-A9248895780B}"/>
              </a:ext>
            </a:extLst>
          </p:cNvPr>
          <p:cNvCxnSpPr>
            <a:cxnSpLocks/>
          </p:cNvCxnSpPr>
          <p:nvPr/>
        </p:nvCxnSpPr>
        <p:spPr>
          <a:xfrm flipV="1">
            <a:off x="4698602" y="4995624"/>
            <a:ext cx="1662566" cy="12349"/>
          </a:xfrm>
          <a:prstGeom prst="straightConnector1">
            <a:avLst/>
          </a:prstGeom>
          <a:ln w="44450">
            <a:solidFill>
              <a:srgbClr val="AAD2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169D7291-4F77-B94E-61CC-5B8182FB2C17}"/>
              </a:ext>
            </a:extLst>
          </p:cNvPr>
          <p:cNvSpPr txBox="1"/>
          <p:nvPr/>
        </p:nvSpPr>
        <p:spPr>
          <a:xfrm>
            <a:off x="4858532" y="411669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fr-FR" sz="2400" dirty="0"/>
              <a:t>mapping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978102F-8B63-2F40-053E-196DFD783A78}"/>
              </a:ext>
            </a:extLst>
          </p:cNvPr>
          <p:cNvSpPr txBox="1"/>
          <p:nvPr/>
        </p:nvSpPr>
        <p:spPr>
          <a:xfrm>
            <a:off x="1405402" y="446637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pPr algn="r"/>
            <a:r>
              <a:rPr lang="fr-FR" sz="2400" dirty="0">
                <a:latin typeface="Segoe UI" panose="020B0502040204020203" pitchFamily="34" charset="0"/>
                <a:cs typeface="Segoe UI" panose="020B0502040204020203" pitchFamily="34" charset="0"/>
              </a:rPr>
              <a:t>@Document</a:t>
            </a:r>
          </a:p>
          <a:p>
            <a:pPr algn="r"/>
            <a:r>
              <a:rPr lang="fr-FR" sz="2400" dirty="0">
                <a:latin typeface="Segoe UI" panose="020B0502040204020203" pitchFamily="34" charset="0"/>
                <a:cs typeface="Segoe UI" panose="020B0502040204020203" pitchFamily="34" charset="0"/>
              </a:rPr>
              <a:t>@Id</a:t>
            </a:r>
          </a:p>
        </p:txBody>
      </p:sp>
      <p:sp>
        <p:nvSpPr>
          <p:cNvPr id="30" name="Accolade fermante 29">
            <a:extLst>
              <a:ext uri="{FF2B5EF4-FFF2-40B4-BE49-F238E27FC236}">
                <a16:creationId xmlns:a16="http://schemas.microsoft.com/office/drawing/2014/main" id="{6ACFAA98-F6E6-A117-C4FD-489F800D0AAC}"/>
              </a:ext>
            </a:extLst>
          </p:cNvPr>
          <p:cNvSpPr/>
          <p:nvPr/>
        </p:nvSpPr>
        <p:spPr>
          <a:xfrm>
            <a:off x="2021711" y="4407159"/>
            <a:ext cx="604361" cy="1128156"/>
          </a:xfrm>
          <a:prstGeom prst="rightBrace">
            <a:avLst/>
          </a:prstGeom>
          <a:ln w="22225">
            <a:solidFill>
              <a:srgbClr val="95B2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111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  <a:p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1218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Projet Spring Data MongoDB et son premier Document</a:t>
            </a:r>
          </a:p>
        </p:txBody>
      </p:sp>
    </p:spTree>
    <p:extLst>
      <p:ext uri="{BB962C8B-B14F-4D97-AF65-F5344CB8AC3E}">
        <p14:creationId xmlns:p14="http://schemas.microsoft.com/office/powerpoint/2010/main" val="72843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E028F3-B265-4C26-AE39-985114110839}"/>
              </a:ext>
            </a:extLst>
          </p:cNvPr>
          <p:cNvSpPr/>
          <p:nvPr/>
        </p:nvSpPr>
        <p:spPr>
          <a:xfrm>
            <a:off x="0" y="0"/>
            <a:ext cx="3470989" cy="6858000"/>
          </a:xfrm>
          <a:prstGeom prst="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raphique 9" descr="Objectif">
            <a:extLst>
              <a:ext uri="{FF2B5EF4-FFF2-40B4-BE49-F238E27FC236}">
                <a16:creationId xmlns:a16="http://schemas.microsoft.com/office/drawing/2014/main" id="{E1102742-C409-45FE-B8C4-7EA6C9A7C2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428630"/>
            <a:ext cx="587415" cy="587415"/>
          </a:xfrm>
          <a:prstGeom prst="rect">
            <a:avLst/>
          </a:prstGeom>
        </p:spPr>
      </p:pic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2B41308F-BC0B-48D7-87BB-2B0B96E1A818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OBJECTIFS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C4C42B5-78D4-43BA-9AEF-E786F5CC3DD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OBJECTIFS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5727DDCA-0BE5-4E22-A2E0-0367F5B362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07441ED-22CD-4BE0-BAC9-3DE1A5B5DD30}"/>
              </a:ext>
            </a:extLst>
          </p:cNvPr>
          <p:cNvSpPr/>
          <p:nvPr/>
        </p:nvSpPr>
        <p:spPr>
          <a:xfrm>
            <a:off x="3825172" y="1242326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Entrée manuelle 27">
            <a:extLst>
              <a:ext uri="{FF2B5EF4-FFF2-40B4-BE49-F238E27FC236}">
                <a16:creationId xmlns:a16="http://schemas.microsoft.com/office/drawing/2014/main" id="{198D380E-6092-4D34-BB2B-D9FDFA98D592}"/>
              </a:ext>
            </a:extLst>
          </p:cNvPr>
          <p:cNvSpPr/>
          <p:nvPr/>
        </p:nvSpPr>
        <p:spPr>
          <a:xfrm>
            <a:off x="3825173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AAD2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3981450" y="1510853"/>
            <a:ext cx="3219450" cy="341632"/>
          </a:xfr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fr-FR" sz="1800" dirty="0">
                <a:solidFill>
                  <a:srgbClr val="FFFFFF"/>
                </a:solidFill>
              </a:rPr>
              <a:t>Rappels sur Spring Data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22FDB3-AE46-4618-A27A-2408B17A0AFC}"/>
              </a:ext>
            </a:extLst>
          </p:cNvPr>
          <p:cNvSpPr/>
          <p:nvPr/>
        </p:nvSpPr>
        <p:spPr>
          <a:xfrm>
            <a:off x="8271587" y="1186766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Entrée manuelle 27">
            <a:extLst>
              <a:ext uri="{FF2B5EF4-FFF2-40B4-BE49-F238E27FC236}">
                <a16:creationId xmlns:a16="http://schemas.microsoft.com/office/drawing/2014/main" id="{156EFFAF-ACF8-4ACB-BF38-FB64C804FC80}"/>
              </a:ext>
            </a:extLst>
          </p:cNvPr>
          <p:cNvSpPr/>
          <p:nvPr/>
        </p:nvSpPr>
        <p:spPr>
          <a:xfrm>
            <a:off x="8271587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3B518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CAF52408-79BF-4BB1-BAD9-055F85DD5055}"/>
              </a:ext>
            </a:extLst>
          </p:cNvPr>
          <p:cNvSpPr txBox="1">
            <a:spLocks/>
          </p:cNvSpPr>
          <p:nvPr/>
        </p:nvSpPr>
        <p:spPr>
          <a:xfrm>
            <a:off x="8429626" y="1501945"/>
            <a:ext cx="3171824" cy="5909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Introduction au NoSQL et à MongoDB</a:t>
            </a:r>
          </a:p>
        </p:txBody>
      </p:sp>
      <p:sp>
        <p:nvSpPr>
          <p:cNvPr id="32" name="Organigramme : Entrée manuelle 27">
            <a:extLst>
              <a:ext uri="{FF2B5EF4-FFF2-40B4-BE49-F238E27FC236}">
                <a16:creationId xmlns:a16="http://schemas.microsoft.com/office/drawing/2014/main" id="{8E232A21-C057-49F8-A96A-203E18686FC4}"/>
              </a:ext>
            </a:extLst>
          </p:cNvPr>
          <p:cNvSpPr/>
          <p:nvPr/>
        </p:nvSpPr>
        <p:spPr>
          <a:xfrm flipH="1">
            <a:off x="3825171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AAD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Entrée manuelle 27">
            <a:extLst>
              <a:ext uri="{FF2B5EF4-FFF2-40B4-BE49-F238E27FC236}">
                <a16:creationId xmlns:a16="http://schemas.microsoft.com/office/drawing/2014/main" id="{B0ED99D8-09C5-47F1-BA8F-DF712EDE29E9}"/>
              </a:ext>
            </a:extLst>
          </p:cNvPr>
          <p:cNvSpPr/>
          <p:nvPr/>
        </p:nvSpPr>
        <p:spPr>
          <a:xfrm flipH="1">
            <a:off x="8271587" y="2588788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019884-BA86-4B0F-8E48-4FEB774059EE}"/>
              </a:ext>
            </a:extLst>
          </p:cNvPr>
          <p:cNvSpPr/>
          <p:nvPr/>
        </p:nvSpPr>
        <p:spPr>
          <a:xfrm>
            <a:off x="3825172" y="3962278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Organigramme : Entrée manuelle 27">
            <a:extLst>
              <a:ext uri="{FF2B5EF4-FFF2-40B4-BE49-F238E27FC236}">
                <a16:creationId xmlns:a16="http://schemas.microsoft.com/office/drawing/2014/main" id="{E1065FBA-2AAE-4D0A-BAAA-9BFCA98864EB}"/>
              </a:ext>
            </a:extLst>
          </p:cNvPr>
          <p:cNvSpPr/>
          <p:nvPr/>
        </p:nvSpPr>
        <p:spPr>
          <a:xfrm>
            <a:off x="3825173" y="5311427"/>
            <a:ext cx="3566226" cy="110271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651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4C5AE0EA-6490-4053-BB7D-1891CC555C4B}"/>
              </a:ext>
            </a:extLst>
          </p:cNvPr>
          <p:cNvSpPr txBox="1">
            <a:spLocks/>
          </p:cNvSpPr>
          <p:nvPr/>
        </p:nvSpPr>
        <p:spPr>
          <a:xfrm>
            <a:off x="3981450" y="4230805"/>
            <a:ext cx="3219450" cy="5909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Manipulation de MongoDB avec Spring Data MongoDB</a:t>
            </a:r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37" name="Organigramme : Entrée manuelle 27">
            <a:extLst>
              <a:ext uri="{FF2B5EF4-FFF2-40B4-BE49-F238E27FC236}">
                <a16:creationId xmlns:a16="http://schemas.microsoft.com/office/drawing/2014/main" id="{49EA19CE-E787-4BF6-AEC1-DCEC39FC664E}"/>
              </a:ext>
            </a:extLst>
          </p:cNvPr>
          <p:cNvSpPr/>
          <p:nvPr/>
        </p:nvSpPr>
        <p:spPr>
          <a:xfrm flipH="1">
            <a:off x="3825171" y="5311427"/>
            <a:ext cx="3566226" cy="110271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6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86015692-C481-4AB1-807F-14F19FC3AB38}"/>
              </a:ext>
            </a:extLst>
          </p:cNvPr>
          <p:cNvSpPr txBox="1">
            <a:spLocks/>
          </p:cNvSpPr>
          <p:nvPr/>
        </p:nvSpPr>
        <p:spPr>
          <a:xfrm>
            <a:off x="8429626" y="4221898"/>
            <a:ext cx="3171824" cy="8402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Savoir utiliser des attributs du contrôleur pour agir sur l’affichage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0D1E96-F052-0EBD-25A3-423F9F55A147}"/>
              </a:ext>
            </a:extLst>
          </p:cNvPr>
          <p:cNvSpPr/>
          <p:nvPr/>
        </p:nvSpPr>
        <p:spPr>
          <a:xfrm>
            <a:off x="8271587" y="3962279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Organigramme : Entrée manuelle 27">
            <a:extLst>
              <a:ext uri="{FF2B5EF4-FFF2-40B4-BE49-F238E27FC236}">
                <a16:creationId xmlns:a16="http://schemas.microsoft.com/office/drawing/2014/main" id="{DBBEACEF-BB45-20BA-21DF-E0F46FDD0039}"/>
              </a:ext>
            </a:extLst>
          </p:cNvPr>
          <p:cNvSpPr/>
          <p:nvPr/>
        </p:nvSpPr>
        <p:spPr>
          <a:xfrm>
            <a:off x="8271587" y="5311426"/>
            <a:ext cx="3566226" cy="110271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16B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C9250F5-A63D-15A2-E1E8-F9CF007855A9}"/>
              </a:ext>
            </a:extLst>
          </p:cNvPr>
          <p:cNvSpPr txBox="1">
            <a:spLocks/>
          </p:cNvSpPr>
          <p:nvPr/>
        </p:nvSpPr>
        <p:spPr>
          <a:xfrm>
            <a:off x="8429626" y="4221898"/>
            <a:ext cx="3171824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Introduction à Docker</a:t>
            </a:r>
          </a:p>
        </p:txBody>
      </p:sp>
      <p:sp>
        <p:nvSpPr>
          <p:cNvPr id="8" name="Organigramme : Entrée manuelle 27">
            <a:extLst>
              <a:ext uri="{FF2B5EF4-FFF2-40B4-BE49-F238E27FC236}">
                <a16:creationId xmlns:a16="http://schemas.microsoft.com/office/drawing/2014/main" id="{38E04570-5352-529F-661E-2EAA8C373329}"/>
              </a:ext>
            </a:extLst>
          </p:cNvPr>
          <p:cNvSpPr/>
          <p:nvPr/>
        </p:nvSpPr>
        <p:spPr>
          <a:xfrm flipH="1">
            <a:off x="8271587" y="5311425"/>
            <a:ext cx="3566226" cy="110271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1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06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-1" y="41109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TRAVAUX PRATIQUES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TP : Gestion des avis – Partie 01</a:t>
            </a:r>
          </a:p>
        </p:txBody>
      </p:sp>
    </p:spTree>
    <p:extLst>
      <p:ext uri="{BB962C8B-B14F-4D97-AF65-F5344CB8AC3E}">
        <p14:creationId xmlns:p14="http://schemas.microsoft.com/office/powerpoint/2010/main" val="105969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Frameworls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373289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6" y="1329151"/>
            <a:ext cx="8330938" cy="41276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Par défaut un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identifiant est un indexe</a:t>
            </a: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 pour MongoDB</a:t>
            </a:r>
          </a:p>
          <a:p>
            <a:pPr>
              <a:lnSpc>
                <a:spcPct val="120000"/>
              </a:lnSpc>
            </a:pPr>
            <a:endParaRPr lang="fr-FR" sz="2400" dirty="0">
              <a:solidFill>
                <a:srgbClr val="95B258"/>
              </a:solidFill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Pour qu’un attribut devienne un index avec Spring Data MongoDB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Ajouter l’annotation </a:t>
            </a:r>
            <a:r>
              <a:rPr lang="fr-FR" dirty="0">
                <a:solidFill>
                  <a:srgbClr val="95B258"/>
                </a:solidFill>
                <a:cs typeface="Segoe UI" panose="020B0502040204020203" pitchFamily="34" charset="0"/>
              </a:rPr>
              <a:t>@Indexed 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Et dans le fichier de configuration Spring Boot ajouter 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lvl="1">
              <a:lnSpc>
                <a:spcPct val="120000"/>
              </a:lnSpc>
            </a:pP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Pour que cet index soit unique ajouter le paramètre </a:t>
            </a:r>
            <a:r>
              <a:rPr lang="fr-FR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unique=</a:t>
            </a:r>
            <a:r>
              <a:rPr lang="fr-FR" dirty="0" err="1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  <a:endParaRPr lang="fr-FR" dirty="0">
              <a:solidFill>
                <a:srgbClr val="95B2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 classement est par défaut </a:t>
            </a:r>
            <a:r>
              <a:rPr lang="fr-FR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ascendant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Pour le changer utiliser le paramètre </a:t>
            </a:r>
            <a:r>
              <a:rPr lang="fr-FR" sz="1600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direction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rgbClr val="3B518E"/>
                </a:solidFill>
              </a:rPr>
              <a:t>Index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  <a:p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99B7C7AE-B40E-B1E8-6C55-8AFB59AD830F}"/>
              </a:ext>
            </a:extLst>
          </p:cNvPr>
          <p:cNvGrpSpPr/>
          <p:nvPr/>
        </p:nvGrpSpPr>
        <p:grpSpPr>
          <a:xfrm>
            <a:off x="3206601" y="5323320"/>
            <a:ext cx="7465411" cy="1096690"/>
            <a:chOff x="123350" y="2684547"/>
            <a:chExt cx="6608026" cy="11156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57C29F0-EE5E-C04B-167B-7C4F1B41E0C1}"/>
                </a:ext>
              </a:extLst>
            </p:cNvPr>
            <p:cNvSpPr/>
            <p:nvPr/>
          </p:nvSpPr>
          <p:spPr>
            <a:xfrm>
              <a:off x="557592" y="3019709"/>
              <a:ext cx="6173784" cy="445341"/>
            </a:xfrm>
            <a:prstGeom prst="rect">
              <a:avLst/>
            </a:prstGeom>
            <a:solidFill>
              <a:srgbClr val="01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Attention, indexé un attribut n’impose pas qu’il est non nul</a:t>
              </a:r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0F7A0720-4342-2053-C725-6FE9BE40C3F6}"/>
                </a:ext>
              </a:extLst>
            </p:cNvPr>
            <p:cNvSpPr/>
            <p:nvPr/>
          </p:nvSpPr>
          <p:spPr>
            <a:xfrm>
              <a:off x="251592" y="2986265"/>
              <a:ext cx="612000" cy="612001"/>
            </a:xfrm>
            <a:prstGeom prst="ellipse">
              <a:avLst/>
            </a:prstGeom>
            <a:solidFill>
              <a:srgbClr val="E5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BFE6BAE-B0D9-632E-F0EF-84A7454A3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350" y="2684547"/>
              <a:ext cx="902286" cy="1115664"/>
            </a:xfrm>
            <a:prstGeom prst="rect">
              <a:avLst/>
            </a:prstGeom>
          </p:spPr>
        </p:pic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A11C6442-9EC4-2C49-C3FA-ADB46D9C4835}"/>
              </a:ext>
            </a:extLst>
          </p:cNvPr>
          <p:cNvSpPr txBox="1"/>
          <p:nvPr/>
        </p:nvSpPr>
        <p:spPr>
          <a:xfrm>
            <a:off x="3506875" y="3740129"/>
            <a:ext cx="7727181" cy="646331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spring.data.mongodb.auto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-index-creation=</a:t>
            </a:r>
            <a:r>
              <a:rPr lang="en-US" sz="180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true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A9D7A83-73D2-BC6E-65E1-175643CCAB14}"/>
              </a:ext>
            </a:extLst>
          </p:cNvPr>
          <p:cNvSpPr txBox="1"/>
          <p:nvPr/>
        </p:nvSpPr>
        <p:spPr>
          <a:xfrm>
            <a:off x="9167751" y="4017727"/>
            <a:ext cx="2066305" cy="368733"/>
          </a:xfrm>
          <a:prstGeom prst="rect">
            <a:avLst/>
          </a:prstGeom>
          <a:ln>
            <a:solidFill>
              <a:srgbClr val="011F39"/>
            </a:solidFill>
          </a:ln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fr-F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application.properties</a:t>
            </a:r>
            <a:endParaRPr lang="fr-F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84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  <a:p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385469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Frameworls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Clef composite</a:t>
            </a:r>
          </a:p>
        </p:txBody>
      </p:sp>
    </p:spTree>
    <p:extLst>
      <p:ext uri="{BB962C8B-B14F-4D97-AF65-F5344CB8AC3E}">
        <p14:creationId xmlns:p14="http://schemas.microsoft.com/office/powerpoint/2010/main" val="225392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6" y="1329151"/>
            <a:ext cx="8330938" cy="32377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MongoDB permet de créer des clefs composites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Création d’une classe POJO pour gérer la clef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Il faut que la méthode « </a:t>
            </a:r>
            <a:r>
              <a:rPr lang="fr-FR" dirty="0" err="1">
                <a:solidFill>
                  <a:srgbClr val="95B258"/>
                </a:solidFill>
                <a:cs typeface="Segoe UI" panose="020B0502040204020203" pitchFamily="34" charset="0"/>
              </a:rPr>
              <a:t>equals</a:t>
            </a: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 » soit redéfinie </a:t>
            </a: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 pour l’unicité de la clef</a:t>
            </a:r>
            <a:endParaRPr lang="fr-FR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Possible d’utiliser l’annotation  </a:t>
            </a:r>
            <a:r>
              <a:rPr lang="fr-FR" dirty="0">
                <a:solidFill>
                  <a:srgbClr val="95B258"/>
                </a:solidFill>
                <a:cs typeface="Segoe UI" panose="020B0502040204020203" pitchFamily="34" charset="0"/>
              </a:rPr>
              <a:t>@Field </a:t>
            </a: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sur les attributs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Elle doit implémenter </a:t>
            </a:r>
            <a:r>
              <a:rPr lang="fr-FR" dirty="0" err="1">
                <a:solidFill>
                  <a:srgbClr val="011F39"/>
                </a:solidFill>
                <a:cs typeface="Segoe UI" panose="020B0502040204020203" pitchFamily="34" charset="0"/>
              </a:rPr>
              <a:t>Serializable</a:t>
            </a:r>
            <a:endParaRPr lang="fr-FR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fr-FR" sz="1000" dirty="0">
              <a:solidFill>
                <a:srgbClr val="95B258"/>
              </a:solidFill>
              <a:cs typeface="Segoe UI" panose="020B0502040204020203" pitchFamily="34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2"/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Création de la classe Document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L’attribut identifiant est du type de la classe de la clef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Ajout </a:t>
            </a:r>
            <a:r>
              <a:rPr lang="fr-FR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@Id </a:t>
            </a: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sur cet attribut</a:t>
            </a:r>
            <a:endParaRPr lang="fr-FR" sz="2400" dirty="0">
              <a:solidFill>
                <a:srgbClr val="95B2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Clef composite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  <a:p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0BE95B1-4865-E56A-0713-D8881B98326A}"/>
              </a:ext>
            </a:extLst>
          </p:cNvPr>
          <p:cNvSpPr txBox="1"/>
          <p:nvPr/>
        </p:nvSpPr>
        <p:spPr>
          <a:xfrm>
            <a:off x="3506876" y="4493030"/>
            <a:ext cx="5387742" cy="1477328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solidFill>
                  <a:srgbClr val="646464"/>
                </a:solidFill>
                <a:effectLst/>
                <a:latin typeface="Consolas" panose="020B0609020204030204" pitchFamily="49" charset="0"/>
              </a:rPr>
              <a:t>@Document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(collection = </a:t>
            </a:r>
            <a:r>
              <a:rPr lang="fr-FR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8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computer_course</a:t>
            </a:r>
            <a:r>
              <a:rPr lang="fr-FR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Cours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fr-F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solidFill>
                  <a:srgbClr val="646464"/>
                </a:solidFill>
                <a:effectLst/>
                <a:latin typeface="Consolas" panose="020B0609020204030204" pitchFamily="49" charset="0"/>
              </a:rPr>
              <a:t>@Id</a:t>
            </a:r>
            <a:endParaRPr lang="fr-F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CoursId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800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F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EE22EFF-4169-D696-B93C-BD83C5205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2" y="1756091"/>
            <a:ext cx="2708740" cy="33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  <a:p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Clef composite</a:t>
            </a:r>
          </a:p>
        </p:txBody>
      </p:sp>
    </p:spTree>
    <p:extLst>
      <p:ext uri="{BB962C8B-B14F-4D97-AF65-F5344CB8AC3E}">
        <p14:creationId xmlns:p14="http://schemas.microsoft.com/office/powerpoint/2010/main" val="370567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-1" y="41109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TRAVAUX PRATIQUES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TP : Gestion des avis – Partie 02</a:t>
            </a:r>
          </a:p>
        </p:txBody>
      </p:sp>
    </p:spTree>
    <p:extLst>
      <p:ext uri="{BB962C8B-B14F-4D97-AF65-F5344CB8AC3E}">
        <p14:creationId xmlns:p14="http://schemas.microsoft.com/office/powerpoint/2010/main" val="222671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Frameworls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Associations</a:t>
            </a:r>
          </a:p>
        </p:txBody>
      </p:sp>
    </p:spTree>
    <p:extLst>
      <p:ext uri="{BB962C8B-B14F-4D97-AF65-F5344CB8AC3E}">
        <p14:creationId xmlns:p14="http://schemas.microsoft.com/office/powerpoint/2010/main" val="192791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6" y="1329151"/>
            <a:ext cx="8330938" cy="44135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Spring Data MongoDB</a:t>
            </a: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 permet de gérer toutes types d’associations </a:t>
            </a:r>
            <a:endParaRPr lang="fr-FR" sz="2400" dirty="0"/>
          </a:p>
          <a:p>
            <a:pPr marL="742950" lvl="1" indent="-285750"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(1:1)</a:t>
            </a:r>
          </a:p>
          <a:p>
            <a:pPr marL="742950" lvl="1" indent="-285750"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(1:N)</a:t>
            </a:r>
          </a:p>
          <a:p>
            <a:pPr marL="742950" lvl="1" indent="-285750"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(N:1)</a:t>
            </a:r>
          </a:p>
          <a:p>
            <a:pPr marL="742950" lvl="1" indent="-285750"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(M:N)</a:t>
            </a:r>
          </a:p>
          <a:p>
            <a:pPr marL="742950" lvl="1" indent="-285750"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dirty="0">
              <a:solidFill>
                <a:srgbClr val="011F39"/>
              </a:solidFill>
            </a:endParaRPr>
          </a:p>
          <a:p>
            <a:pPr marL="285750" indent="-285750"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3 stratégies existent avec MongoDB :</a:t>
            </a:r>
          </a:p>
          <a:p>
            <a:pPr marL="800100" lvl="1" indent="-342900">
              <a:buClr>
                <a:srgbClr val="011F39"/>
              </a:buClr>
              <a:buFont typeface="+mj-lt"/>
              <a:buAutoNum type="arabicPeriod"/>
            </a:pPr>
            <a:r>
              <a:rPr lang="fr-FR" dirty="0">
                <a:solidFill>
                  <a:srgbClr val="011F39"/>
                </a:solidFill>
              </a:rPr>
              <a:t>Modèle de données dénormalisé </a:t>
            </a:r>
            <a:r>
              <a:rPr lang="fr-FR" dirty="0">
                <a:solidFill>
                  <a:srgbClr val="011F39"/>
                </a:solidFill>
                <a:sym typeface="Wingdings" panose="05000000000000000000" pitchFamily="2" charset="2"/>
              </a:rPr>
              <a:t></a:t>
            </a:r>
            <a:r>
              <a:rPr lang="fr-FR" dirty="0">
                <a:solidFill>
                  <a:srgbClr val="011F39"/>
                </a:solidFill>
              </a:rPr>
              <a:t> données associées sont stockées dans </a:t>
            </a:r>
            <a:r>
              <a:rPr lang="fr-FR" dirty="0">
                <a:solidFill>
                  <a:srgbClr val="95B258"/>
                </a:solidFill>
              </a:rPr>
              <a:t>un seul document</a:t>
            </a:r>
            <a:r>
              <a:rPr lang="fr-FR" dirty="0">
                <a:solidFill>
                  <a:srgbClr val="011F39"/>
                </a:solidFill>
              </a:rPr>
              <a:t> (relations intégrées, embarquées) </a:t>
            </a:r>
          </a:p>
          <a:p>
            <a:pPr marL="800100" lvl="1" indent="-342900">
              <a:buClr>
                <a:srgbClr val="011F39"/>
              </a:buClr>
              <a:buFont typeface="+mj-lt"/>
              <a:buAutoNum type="arabicPeriod"/>
            </a:pPr>
            <a:r>
              <a:rPr lang="fr-FR" dirty="0">
                <a:solidFill>
                  <a:srgbClr val="011F39"/>
                </a:solidFill>
              </a:rPr>
              <a:t>« Référence manuelle » </a:t>
            </a:r>
            <a:r>
              <a:rPr lang="fr-FR" dirty="0">
                <a:solidFill>
                  <a:srgbClr val="011F39"/>
                </a:solidFill>
                <a:sym typeface="Wingdings" panose="05000000000000000000" pitchFamily="2" charset="2"/>
              </a:rPr>
              <a:t> 2 Document - stockage de _id pour la référence</a:t>
            </a:r>
            <a:endParaRPr lang="fr-FR" dirty="0">
              <a:solidFill>
                <a:srgbClr val="011F39"/>
              </a:solidFill>
            </a:endParaRPr>
          </a:p>
          <a:p>
            <a:pPr marL="800100" lvl="1" indent="-342900">
              <a:buClr>
                <a:srgbClr val="011F39"/>
              </a:buClr>
              <a:buFont typeface="+mj-lt"/>
              <a:buAutoNum type="arabicPeriod"/>
            </a:pPr>
            <a:r>
              <a:rPr lang="fr-FR" dirty="0">
                <a:solidFill>
                  <a:srgbClr val="011F39"/>
                </a:solidFill>
              </a:rPr>
              <a:t>« </a:t>
            </a:r>
            <a:r>
              <a:rPr lang="fr-FR" dirty="0" err="1">
                <a:solidFill>
                  <a:srgbClr val="011F39"/>
                </a:solidFill>
              </a:rPr>
              <a:t>DBRef</a:t>
            </a:r>
            <a:r>
              <a:rPr lang="fr-FR" dirty="0">
                <a:solidFill>
                  <a:srgbClr val="011F39"/>
                </a:solidFill>
              </a:rPr>
              <a:t> » </a:t>
            </a:r>
            <a:r>
              <a:rPr lang="fr-FR" dirty="0">
                <a:solidFill>
                  <a:srgbClr val="011F39"/>
                </a:solidFill>
                <a:sym typeface="Wingdings" panose="05000000000000000000" pitchFamily="2" charset="2"/>
              </a:rPr>
              <a:t> 2 Document - stockage d’un </a:t>
            </a:r>
            <a:r>
              <a:rPr lang="fr-FR" dirty="0" err="1">
                <a:solidFill>
                  <a:srgbClr val="011F39"/>
                </a:solidFill>
                <a:sym typeface="Wingdings" panose="05000000000000000000" pitchFamily="2" charset="2"/>
              </a:rPr>
              <a:t>DBRef</a:t>
            </a:r>
            <a:r>
              <a:rPr lang="fr-FR" dirty="0">
                <a:solidFill>
                  <a:srgbClr val="011F39"/>
                </a:solidFill>
                <a:sym typeface="Wingdings" panose="05000000000000000000" pitchFamily="2" charset="2"/>
              </a:rPr>
              <a:t> pour la référence</a:t>
            </a:r>
            <a:endParaRPr lang="fr-FR" dirty="0">
              <a:solidFill>
                <a:srgbClr val="011F39"/>
              </a:solidFill>
            </a:endParaRPr>
          </a:p>
          <a:p>
            <a:pPr marL="742950" lvl="1" indent="-285750"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dirty="0">
              <a:solidFill>
                <a:srgbClr val="011F39"/>
              </a:solidFill>
            </a:endParaRPr>
          </a:p>
          <a:p>
            <a:pPr marL="285750" indent="-285750"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MongoDB préconise la première stratégie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00" dirty="0">
                <a:solidFill>
                  <a:srgbClr val="3B518E"/>
                </a:solidFill>
              </a:rPr>
              <a:t>Associations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re 1">
            <a:extLst>
              <a:ext uri="{FF2B5EF4-FFF2-40B4-BE49-F238E27FC236}">
                <a16:creationId xmlns:a16="http://schemas.microsoft.com/office/drawing/2014/main" id="{7527A91C-BEDC-4E76-82F7-D5C77DD72ECF}"/>
              </a:ext>
            </a:extLst>
          </p:cNvPr>
          <p:cNvSpPr txBox="1">
            <a:spLocks/>
          </p:cNvSpPr>
          <p:nvPr/>
        </p:nvSpPr>
        <p:spPr>
          <a:xfrm>
            <a:off x="4350799" y="2831303"/>
            <a:ext cx="6253470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Introduction à Spring Data MongoDB</a:t>
            </a: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1B0027D7-EF67-4A03-81A8-E1EE0215D45B}"/>
              </a:ext>
            </a:extLst>
          </p:cNvPr>
          <p:cNvSpPr txBox="1">
            <a:spLocks/>
          </p:cNvSpPr>
          <p:nvPr/>
        </p:nvSpPr>
        <p:spPr>
          <a:xfrm>
            <a:off x="4342339" y="2256105"/>
            <a:ext cx="6253470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Introduction au NoSQL et à MongoDB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028F3-B265-4C26-AE39-985114110839}"/>
              </a:ext>
            </a:extLst>
          </p:cNvPr>
          <p:cNvSpPr/>
          <p:nvPr/>
        </p:nvSpPr>
        <p:spPr>
          <a:xfrm>
            <a:off x="0" y="0"/>
            <a:ext cx="3470989" cy="6858000"/>
          </a:xfrm>
          <a:prstGeom prst="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2B41308F-BC0B-48D7-87BB-2B0B96E1A818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SOMMAIRE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C4C42B5-78D4-43BA-9AEF-E786F5CC3DD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SOMMAIRE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5727DDCA-0BE5-4E22-A2E0-0367F5B362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4342341" y="1112461"/>
            <a:ext cx="6606396" cy="341632"/>
          </a:xfr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fr-FR" sz="1800" dirty="0">
                <a:solidFill>
                  <a:srgbClr val="141E26"/>
                </a:solidFill>
              </a:rPr>
              <a:t>Rappels sur Spring Data</a:t>
            </a:r>
            <a:endParaRPr lang="fr-FR" sz="1800" b="1" dirty="0">
              <a:solidFill>
                <a:srgbClr val="141E26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034616E-7336-4DBC-BEEC-32134FC5CA9A}"/>
              </a:ext>
            </a:extLst>
          </p:cNvPr>
          <p:cNvGrpSpPr/>
          <p:nvPr/>
        </p:nvGrpSpPr>
        <p:grpSpPr>
          <a:xfrm>
            <a:off x="3816714" y="1112462"/>
            <a:ext cx="352619" cy="341632"/>
            <a:chOff x="3816714" y="1112462"/>
            <a:chExt cx="542922" cy="526006"/>
          </a:xfrm>
        </p:grpSpPr>
        <p:sp>
          <p:nvSpPr>
            <p:cNvPr id="28" name="Organigramme : Entrée manuelle 27">
              <a:extLst>
                <a:ext uri="{FF2B5EF4-FFF2-40B4-BE49-F238E27FC236}">
                  <a16:creationId xmlns:a16="http://schemas.microsoft.com/office/drawing/2014/main" id="{198D380E-6092-4D34-BB2B-D9FDFA98D592}"/>
                </a:ext>
              </a:extLst>
            </p:cNvPr>
            <p:cNvSpPr/>
            <p:nvPr/>
          </p:nvSpPr>
          <p:spPr>
            <a:xfrm rot="5400000">
              <a:off x="3825173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Organigramme : Entrée manuelle 27">
              <a:extLst>
                <a:ext uri="{FF2B5EF4-FFF2-40B4-BE49-F238E27FC236}">
                  <a16:creationId xmlns:a16="http://schemas.microsoft.com/office/drawing/2014/main" id="{8E232A21-C057-49F8-A96A-203E18686FC4}"/>
                </a:ext>
              </a:extLst>
            </p:cNvPr>
            <p:cNvSpPr/>
            <p:nvPr/>
          </p:nvSpPr>
          <p:spPr>
            <a:xfrm rot="5400000" flipH="1">
              <a:off x="3825171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8F4F3436-8174-434B-B61A-27DE845E4CC3}"/>
              </a:ext>
            </a:extLst>
          </p:cNvPr>
          <p:cNvGrpSpPr/>
          <p:nvPr/>
        </p:nvGrpSpPr>
        <p:grpSpPr>
          <a:xfrm rot="5400000">
            <a:off x="3830666" y="1675412"/>
            <a:ext cx="341634" cy="352619"/>
            <a:chOff x="8271587" y="2588788"/>
            <a:chExt cx="3566226" cy="1105399"/>
          </a:xfrm>
        </p:grpSpPr>
        <p:sp>
          <p:nvSpPr>
            <p:cNvPr id="31" name="Organigramme : Entrée manuelle 27">
              <a:extLst>
                <a:ext uri="{FF2B5EF4-FFF2-40B4-BE49-F238E27FC236}">
                  <a16:creationId xmlns:a16="http://schemas.microsoft.com/office/drawing/2014/main" id="{156EFFAF-ACF8-4ACB-BF38-FB64C804FC80}"/>
                </a:ext>
              </a:extLst>
            </p:cNvPr>
            <p:cNvSpPr/>
            <p:nvPr/>
          </p:nvSpPr>
          <p:spPr>
            <a:xfrm>
              <a:off x="8271587" y="2588789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rganigramme : Entrée manuelle 27">
              <a:extLst>
                <a:ext uri="{FF2B5EF4-FFF2-40B4-BE49-F238E27FC236}">
                  <a16:creationId xmlns:a16="http://schemas.microsoft.com/office/drawing/2014/main" id="{B0ED99D8-09C5-47F1-BA8F-DF712EDE29E9}"/>
                </a:ext>
              </a:extLst>
            </p:cNvPr>
            <p:cNvSpPr/>
            <p:nvPr/>
          </p:nvSpPr>
          <p:spPr>
            <a:xfrm flipH="1">
              <a:off x="8271587" y="2588788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BBDA650A-F324-4799-A306-68C47DE23A72}"/>
              </a:ext>
            </a:extLst>
          </p:cNvPr>
          <p:cNvGrpSpPr/>
          <p:nvPr/>
        </p:nvGrpSpPr>
        <p:grpSpPr>
          <a:xfrm>
            <a:off x="3816711" y="2256105"/>
            <a:ext cx="352619" cy="341632"/>
            <a:chOff x="3816713" y="2710839"/>
            <a:chExt cx="542923" cy="526007"/>
          </a:xfrm>
        </p:grpSpPr>
        <p:sp>
          <p:nvSpPr>
            <p:cNvPr id="35" name="Organigramme : Entrée manuelle 27">
              <a:extLst>
                <a:ext uri="{FF2B5EF4-FFF2-40B4-BE49-F238E27FC236}">
                  <a16:creationId xmlns:a16="http://schemas.microsoft.com/office/drawing/2014/main" id="{E1065FBA-2AAE-4D0A-BAAA-9BFCA98864EB}"/>
                </a:ext>
              </a:extLst>
            </p:cNvPr>
            <p:cNvSpPr/>
            <p:nvPr/>
          </p:nvSpPr>
          <p:spPr>
            <a:xfrm rot="5400000">
              <a:off x="3825172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7" name="Organigramme : Entrée manuelle 27">
              <a:extLst>
                <a:ext uri="{FF2B5EF4-FFF2-40B4-BE49-F238E27FC236}">
                  <a16:creationId xmlns:a16="http://schemas.microsoft.com/office/drawing/2014/main" id="{49EA19CE-E787-4BF6-AEC1-DCEC39FC664E}"/>
                </a:ext>
              </a:extLst>
            </p:cNvPr>
            <p:cNvSpPr/>
            <p:nvPr/>
          </p:nvSpPr>
          <p:spPr>
            <a:xfrm rot="5400000" flipH="1">
              <a:off x="3825170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5401FB42-E633-4F0B-B6BB-C526381CF12E}"/>
              </a:ext>
            </a:extLst>
          </p:cNvPr>
          <p:cNvGrpSpPr/>
          <p:nvPr/>
        </p:nvGrpSpPr>
        <p:grpSpPr>
          <a:xfrm rot="5400000">
            <a:off x="3830664" y="2825811"/>
            <a:ext cx="341632" cy="352617"/>
            <a:chOff x="8271587" y="5311425"/>
            <a:chExt cx="3566226" cy="1102714"/>
          </a:xfrm>
        </p:grpSpPr>
        <p:sp>
          <p:nvSpPr>
            <p:cNvPr id="39" name="Organigramme : Entrée manuelle 27">
              <a:extLst>
                <a:ext uri="{FF2B5EF4-FFF2-40B4-BE49-F238E27FC236}">
                  <a16:creationId xmlns:a16="http://schemas.microsoft.com/office/drawing/2014/main" id="{9F3DB527-6837-4D59-ADA8-27D509E50B16}"/>
                </a:ext>
              </a:extLst>
            </p:cNvPr>
            <p:cNvSpPr/>
            <p:nvPr/>
          </p:nvSpPr>
          <p:spPr>
            <a:xfrm>
              <a:off x="8271587" y="5311426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Organigramme : Entrée manuelle 27">
              <a:extLst>
                <a:ext uri="{FF2B5EF4-FFF2-40B4-BE49-F238E27FC236}">
                  <a16:creationId xmlns:a16="http://schemas.microsoft.com/office/drawing/2014/main" id="{09B5218C-2787-4529-A79A-BD8F560B868C}"/>
                </a:ext>
              </a:extLst>
            </p:cNvPr>
            <p:cNvSpPr/>
            <p:nvPr/>
          </p:nvSpPr>
          <p:spPr>
            <a:xfrm flipH="1">
              <a:off x="8271587" y="5311425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3" name="Graphique 22" descr="Diagramme de Gantt avec un remplissage uni">
            <a:extLst>
              <a:ext uri="{FF2B5EF4-FFF2-40B4-BE49-F238E27FC236}">
                <a16:creationId xmlns:a16="http://schemas.microsoft.com/office/drawing/2014/main" id="{B99F2089-E1F9-457E-ACD0-AD5C1BF1E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54185" y="428629"/>
            <a:ext cx="587415" cy="587415"/>
          </a:xfrm>
          <a:prstGeom prst="rect">
            <a:avLst/>
          </a:prstGeom>
        </p:spPr>
      </p:pic>
      <p:sp>
        <p:nvSpPr>
          <p:cNvPr id="30" name="Titre 1">
            <a:extLst>
              <a:ext uri="{FF2B5EF4-FFF2-40B4-BE49-F238E27FC236}">
                <a16:creationId xmlns:a16="http://schemas.microsoft.com/office/drawing/2014/main" id="{6EB776A7-6E6C-4154-8A6E-454039D93BC0}"/>
              </a:ext>
            </a:extLst>
          </p:cNvPr>
          <p:cNvSpPr txBox="1">
            <a:spLocks/>
          </p:cNvSpPr>
          <p:nvPr/>
        </p:nvSpPr>
        <p:spPr>
          <a:xfrm>
            <a:off x="4350799" y="1678958"/>
            <a:ext cx="6606395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Introduction à Docker</a:t>
            </a:r>
          </a:p>
        </p:txBody>
      </p:sp>
      <p:sp>
        <p:nvSpPr>
          <p:cNvPr id="47" name="Titre 1">
            <a:extLst>
              <a:ext uri="{FF2B5EF4-FFF2-40B4-BE49-F238E27FC236}">
                <a16:creationId xmlns:a16="http://schemas.microsoft.com/office/drawing/2014/main" id="{394E04D5-D5DD-412F-914A-A513D191AFDA}"/>
              </a:ext>
            </a:extLst>
          </p:cNvPr>
          <p:cNvSpPr txBox="1">
            <a:spLocks/>
          </p:cNvSpPr>
          <p:nvPr/>
        </p:nvSpPr>
        <p:spPr>
          <a:xfrm>
            <a:off x="4350799" y="3399751"/>
            <a:ext cx="6191251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Index</a:t>
            </a:r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0A37E153-BBDB-47E7-A56E-1B0814DB28AE}"/>
              </a:ext>
            </a:extLst>
          </p:cNvPr>
          <p:cNvGrpSpPr/>
          <p:nvPr/>
        </p:nvGrpSpPr>
        <p:grpSpPr>
          <a:xfrm rot="5400000">
            <a:off x="3830664" y="3394259"/>
            <a:ext cx="341632" cy="352617"/>
            <a:chOff x="8271587" y="5311425"/>
            <a:chExt cx="3566226" cy="1102714"/>
          </a:xfrm>
        </p:grpSpPr>
        <p:sp>
          <p:nvSpPr>
            <p:cNvPr id="49" name="Organigramme : Entrée manuelle 27">
              <a:extLst>
                <a:ext uri="{FF2B5EF4-FFF2-40B4-BE49-F238E27FC236}">
                  <a16:creationId xmlns:a16="http://schemas.microsoft.com/office/drawing/2014/main" id="{E3532368-68FF-4EBC-AA2F-3F16E5A1A8E7}"/>
                </a:ext>
              </a:extLst>
            </p:cNvPr>
            <p:cNvSpPr/>
            <p:nvPr/>
          </p:nvSpPr>
          <p:spPr>
            <a:xfrm>
              <a:off x="8271587" y="5311426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Organigramme : Entrée manuelle 27">
              <a:extLst>
                <a:ext uri="{FF2B5EF4-FFF2-40B4-BE49-F238E27FC236}">
                  <a16:creationId xmlns:a16="http://schemas.microsoft.com/office/drawing/2014/main" id="{5F5DD75B-CF85-4C7F-B9DC-5BBB764C9C3F}"/>
                </a:ext>
              </a:extLst>
            </p:cNvPr>
            <p:cNvSpPr/>
            <p:nvPr/>
          </p:nvSpPr>
          <p:spPr>
            <a:xfrm flipH="1">
              <a:off x="8271587" y="5311425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0E644340-F3B6-83CF-20B2-F1B5811DFB1A}"/>
              </a:ext>
            </a:extLst>
          </p:cNvPr>
          <p:cNvGrpSpPr/>
          <p:nvPr/>
        </p:nvGrpSpPr>
        <p:grpSpPr>
          <a:xfrm rot="5400000">
            <a:off x="3830665" y="4510920"/>
            <a:ext cx="341634" cy="352619"/>
            <a:chOff x="8271587" y="2588788"/>
            <a:chExt cx="3566226" cy="1105399"/>
          </a:xfrm>
        </p:grpSpPr>
        <p:sp>
          <p:nvSpPr>
            <p:cNvPr id="9" name="Organigramme : Entrée manuelle 27">
              <a:extLst>
                <a:ext uri="{FF2B5EF4-FFF2-40B4-BE49-F238E27FC236}">
                  <a16:creationId xmlns:a16="http://schemas.microsoft.com/office/drawing/2014/main" id="{ED72428E-10C2-58E4-2293-A9514B855EE9}"/>
                </a:ext>
              </a:extLst>
            </p:cNvPr>
            <p:cNvSpPr/>
            <p:nvPr/>
          </p:nvSpPr>
          <p:spPr>
            <a:xfrm>
              <a:off x="8271587" y="2588789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Organigramme : Entrée manuelle 27">
              <a:extLst>
                <a:ext uri="{FF2B5EF4-FFF2-40B4-BE49-F238E27FC236}">
                  <a16:creationId xmlns:a16="http://schemas.microsoft.com/office/drawing/2014/main" id="{38D05BAF-B5A0-8423-8FC7-64CA5909CF01}"/>
                </a:ext>
              </a:extLst>
            </p:cNvPr>
            <p:cNvSpPr/>
            <p:nvPr/>
          </p:nvSpPr>
          <p:spPr>
            <a:xfrm flipH="1">
              <a:off x="8271587" y="2588788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Titre 1">
            <a:extLst>
              <a:ext uri="{FF2B5EF4-FFF2-40B4-BE49-F238E27FC236}">
                <a16:creationId xmlns:a16="http://schemas.microsoft.com/office/drawing/2014/main" id="{575D6587-323B-E86E-7E90-35F1655C1D1C}"/>
              </a:ext>
            </a:extLst>
          </p:cNvPr>
          <p:cNvSpPr txBox="1">
            <a:spLocks/>
          </p:cNvSpPr>
          <p:nvPr/>
        </p:nvSpPr>
        <p:spPr>
          <a:xfrm>
            <a:off x="4350798" y="4516415"/>
            <a:ext cx="5834923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Associations</a:t>
            </a:r>
            <a:endParaRPr lang="fr-FR" sz="1800" b="1" dirty="0">
              <a:solidFill>
                <a:srgbClr val="141E26"/>
              </a:solidFill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312556D-8032-41A5-1960-07BC69C739DB}"/>
              </a:ext>
            </a:extLst>
          </p:cNvPr>
          <p:cNvSpPr txBox="1">
            <a:spLocks/>
          </p:cNvSpPr>
          <p:nvPr/>
        </p:nvSpPr>
        <p:spPr>
          <a:xfrm>
            <a:off x="4350799" y="5105092"/>
            <a:ext cx="6606396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Requêtage</a:t>
            </a:r>
            <a:endParaRPr lang="fr-FR" sz="1800" b="1" dirty="0">
              <a:solidFill>
                <a:srgbClr val="141E26"/>
              </a:solidFill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80BBF71-4CE3-BAAB-CF50-3C64C5C61BF8}"/>
              </a:ext>
            </a:extLst>
          </p:cNvPr>
          <p:cNvGrpSpPr/>
          <p:nvPr/>
        </p:nvGrpSpPr>
        <p:grpSpPr>
          <a:xfrm>
            <a:off x="3825172" y="5105093"/>
            <a:ext cx="352619" cy="341632"/>
            <a:chOff x="3816714" y="1112462"/>
            <a:chExt cx="542922" cy="526006"/>
          </a:xfrm>
        </p:grpSpPr>
        <p:sp>
          <p:nvSpPr>
            <p:cNvPr id="17" name="Organigramme : Entrée manuelle 27">
              <a:extLst>
                <a:ext uri="{FF2B5EF4-FFF2-40B4-BE49-F238E27FC236}">
                  <a16:creationId xmlns:a16="http://schemas.microsoft.com/office/drawing/2014/main" id="{EA6CEFB8-849F-2D35-5C5F-9A32FB317F1C}"/>
                </a:ext>
              </a:extLst>
            </p:cNvPr>
            <p:cNvSpPr/>
            <p:nvPr/>
          </p:nvSpPr>
          <p:spPr>
            <a:xfrm rot="5400000">
              <a:off x="3825173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Organigramme : Entrée manuelle 27">
              <a:extLst>
                <a:ext uri="{FF2B5EF4-FFF2-40B4-BE49-F238E27FC236}">
                  <a16:creationId xmlns:a16="http://schemas.microsoft.com/office/drawing/2014/main" id="{B48F69A8-43EF-EF9E-2EEF-6ADB8F3783C6}"/>
                </a:ext>
              </a:extLst>
            </p:cNvPr>
            <p:cNvSpPr/>
            <p:nvPr/>
          </p:nvSpPr>
          <p:spPr>
            <a:xfrm rot="5400000" flipH="1">
              <a:off x="3825171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9" name="Titre 1">
            <a:extLst>
              <a:ext uri="{FF2B5EF4-FFF2-40B4-BE49-F238E27FC236}">
                <a16:creationId xmlns:a16="http://schemas.microsoft.com/office/drawing/2014/main" id="{6A980F29-6478-DA33-83C3-FE68881AFCD8}"/>
              </a:ext>
            </a:extLst>
          </p:cNvPr>
          <p:cNvSpPr txBox="1">
            <a:spLocks/>
          </p:cNvSpPr>
          <p:nvPr/>
        </p:nvSpPr>
        <p:spPr>
          <a:xfrm>
            <a:off x="4350799" y="3968198"/>
            <a:ext cx="6253470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Clef composite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245C2FF7-731C-D265-E383-D7395793083E}"/>
              </a:ext>
            </a:extLst>
          </p:cNvPr>
          <p:cNvGrpSpPr/>
          <p:nvPr/>
        </p:nvGrpSpPr>
        <p:grpSpPr>
          <a:xfrm>
            <a:off x="3825171" y="3968198"/>
            <a:ext cx="352619" cy="341632"/>
            <a:chOff x="3816713" y="2710839"/>
            <a:chExt cx="542923" cy="526007"/>
          </a:xfrm>
        </p:grpSpPr>
        <p:sp>
          <p:nvSpPr>
            <p:cNvPr id="21" name="Organigramme : Entrée manuelle 27">
              <a:extLst>
                <a:ext uri="{FF2B5EF4-FFF2-40B4-BE49-F238E27FC236}">
                  <a16:creationId xmlns:a16="http://schemas.microsoft.com/office/drawing/2014/main" id="{A5FD6A79-DFBD-D303-5AA3-B3168919D32C}"/>
                </a:ext>
              </a:extLst>
            </p:cNvPr>
            <p:cNvSpPr/>
            <p:nvPr/>
          </p:nvSpPr>
          <p:spPr>
            <a:xfrm rot="5400000">
              <a:off x="3825172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22" name="Organigramme : Entrée manuelle 27">
              <a:extLst>
                <a:ext uri="{FF2B5EF4-FFF2-40B4-BE49-F238E27FC236}">
                  <a16:creationId xmlns:a16="http://schemas.microsoft.com/office/drawing/2014/main" id="{D121316D-EFCC-BF8D-966B-6A49683117A2}"/>
                </a:ext>
              </a:extLst>
            </p:cNvPr>
            <p:cNvSpPr/>
            <p:nvPr/>
          </p:nvSpPr>
          <p:spPr>
            <a:xfrm rot="5400000" flipH="1">
              <a:off x="3825170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7891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6" y="1329151"/>
            <a:ext cx="8330938" cy="21753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buClr>
                <a:srgbClr val="011F39"/>
              </a:buClr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Stratégie 1 :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Modèle de données dénormalisé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Grace au schéma flexible de MongoDB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L’association est un objet JSON embarqué dans le Document </a:t>
            </a: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 composition</a:t>
            </a:r>
            <a:endParaRPr lang="fr-FR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La classe principale est un Document de MongoDB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La classe associée est un simple POJO Java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dirty="0">
              <a:solidFill>
                <a:srgbClr val="011F39"/>
              </a:solidFill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00" dirty="0">
                <a:solidFill>
                  <a:srgbClr val="3B518E"/>
                </a:solidFill>
              </a:rPr>
              <a:t>Associations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F50B032-A900-02AF-D773-68A49DE0C726}"/>
              </a:ext>
            </a:extLst>
          </p:cNvPr>
          <p:cNvSpPr txBox="1"/>
          <p:nvPr/>
        </p:nvSpPr>
        <p:spPr>
          <a:xfrm>
            <a:off x="3506876" y="3210665"/>
            <a:ext cx="5596246" cy="3108543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r>
              <a:rPr lang="fr-FR" sz="1600" dirty="0"/>
              <a:t>{</a:t>
            </a:r>
          </a:p>
          <a:p>
            <a:r>
              <a:rPr lang="fr-FR" sz="1600" dirty="0"/>
              <a:t>    _id: </a:t>
            </a:r>
            <a:r>
              <a:rPr lang="fr-FR" sz="1600" dirty="0" err="1"/>
              <a:t>ObjectId</a:t>
            </a:r>
            <a:r>
              <a:rPr lang="fr-FR" sz="1600" dirty="0"/>
              <a:t>('64b92e305352be301430a856'),</a:t>
            </a:r>
          </a:p>
          <a:p>
            <a:r>
              <a:rPr lang="fr-FR" sz="1600" dirty="0"/>
              <a:t>    </a:t>
            </a:r>
            <a:r>
              <a:rPr lang="fr-FR" sz="1600" dirty="0" err="1"/>
              <a:t>pedagogical_note</a:t>
            </a:r>
            <a:r>
              <a:rPr lang="fr-FR" sz="1600" dirty="0"/>
              <a:t>: 4,</a:t>
            </a:r>
          </a:p>
          <a:p>
            <a:r>
              <a:rPr lang="fr-FR" sz="1600" dirty="0"/>
              <a:t>    </a:t>
            </a:r>
            <a:r>
              <a:rPr lang="fr-FR" sz="1600" dirty="0" err="1"/>
              <a:t>pedagogical_commentary</a:t>
            </a:r>
            <a:r>
              <a:rPr lang="fr-FR" sz="1600" dirty="0"/>
              <a:t>: 'commentaire sur la pédagogie',</a:t>
            </a:r>
          </a:p>
          <a:p>
            <a:r>
              <a:rPr lang="fr-FR" sz="1600" dirty="0"/>
              <a:t>    </a:t>
            </a:r>
            <a:r>
              <a:rPr lang="fr-FR" sz="1600" dirty="0" err="1"/>
              <a:t>course_note</a:t>
            </a:r>
            <a:r>
              <a:rPr lang="fr-FR" sz="1600" dirty="0"/>
              <a:t>: 3,</a:t>
            </a:r>
          </a:p>
          <a:p>
            <a:r>
              <a:rPr lang="fr-FR" sz="1600" dirty="0"/>
              <a:t>    </a:t>
            </a:r>
            <a:r>
              <a:rPr lang="fr-FR" sz="1600" dirty="0" err="1"/>
              <a:t>course_commentary</a:t>
            </a:r>
            <a:r>
              <a:rPr lang="fr-FR" sz="1600" dirty="0"/>
              <a:t>: 'commentaire sur le cours',</a:t>
            </a:r>
          </a:p>
          <a:p>
            <a:r>
              <a:rPr lang="fr-FR" sz="1600" dirty="0"/>
              <a:t>    </a:t>
            </a:r>
            <a:r>
              <a:rPr lang="fr-FR" sz="1600" dirty="0" err="1">
                <a:highlight>
                  <a:srgbClr val="00FF00"/>
                </a:highlight>
              </a:rPr>
              <a:t>student</a:t>
            </a:r>
            <a:r>
              <a:rPr lang="fr-FR" sz="1600" dirty="0">
                <a:highlight>
                  <a:srgbClr val="00FF00"/>
                </a:highlight>
              </a:rPr>
              <a:t>: {</a:t>
            </a:r>
          </a:p>
          <a:p>
            <a:r>
              <a:rPr lang="fr-FR" sz="1600" dirty="0">
                <a:highlight>
                  <a:srgbClr val="00FF00"/>
                </a:highlight>
              </a:rPr>
              <a:t>        </a:t>
            </a:r>
            <a:r>
              <a:rPr lang="fr-FR" sz="1600" dirty="0" err="1">
                <a:highlight>
                  <a:srgbClr val="00FF00"/>
                </a:highlight>
              </a:rPr>
              <a:t>student_registration</a:t>
            </a:r>
            <a:r>
              <a:rPr lang="fr-FR" sz="1600" dirty="0">
                <a:highlight>
                  <a:srgbClr val="00FF00"/>
                </a:highlight>
              </a:rPr>
              <a:t>: 'ENI_CAMPUS_202311987',</a:t>
            </a:r>
          </a:p>
          <a:p>
            <a:r>
              <a:rPr lang="fr-FR" sz="1600" dirty="0">
                <a:highlight>
                  <a:srgbClr val="00FF00"/>
                </a:highlight>
              </a:rPr>
              <a:t>        </a:t>
            </a:r>
            <a:r>
              <a:rPr lang="fr-FR" sz="1600" dirty="0" err="1">
                <a:highlight>
                  <a:srgbClr val="00FF00"/>
                </a:highlight>
              </a:rPr>
              <a:t>class_id</a:t>
            </a:r>
            <a:r>
              <a:rPr lang="fr-FR" sz="1600" dirty="0">
                <a:highlight>
                  <a:srgbClr val="00FF00"/>
                </a:highlight>
              </a:rPr>
              <a:t>: 'EDMW0001'</a:t>
            </a:r>
          </a:p>
          <a:p>
            <a:r>
              <a:rPr lang="fr-FR" sz="1600" dirty="0">
                <a:highlight>
                  <a:srgbClr val="00FF00"/>
                </a:highlight>
              </a:rPr>
              <a:t>    },</a:t>
            </a:r>
          </a:p>
          <a:p>
            <a:r>
              <a:rPr lang="fr-FR" sz="1600" dirty="0"/>
              <a:t>    _class: '</a:t>
            </a:r>
            <a:r>
              <a:rPr lang="fr-FR" sz="1600" dirty="0" err="1"/>
              <a:t>fr.eni.demo.bo.Avis</a:t>
            </a:r>
            <a:r>
              <a:rPr lang="fr-FR" sz="1600" dirty="0"/>
              <a:t>'</a:t>
            </a:r>
          </a:p>
          <a:p>
            <a:r>
              <a:rPr lang="fr-FR" sz="1600" dirty="0"/>
              <a:t>}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1938379-EDE2-7BEC-17C7-766D320EEB06}"/>
              </a:ext>
            </a:extLst>
          </p:cNvPr>
          <p:cNvSpPr txBox="1"/>
          <p:nvPr/>
        </p:nvSpPr>
        <p:spPr>
          <a:xfrm>
            <a:off x="7289800" y="5943611"/>
            <a:ext cx="1813322" cy="375597"/>
          </a:xfrm>
          <a:prstGeom prst="rect">
            <a:avLst/>
          </a:prstGeom>
          <a:ln>
            <a:solidFill>
              <a:srgbClr val="011F39"/>
            </a:solidFill>
          </a:ln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fr-FR" sz="1600" dirty="0"/>
              <a:t>Collection : </a:t>
            </a:r>
            <a:r>
              <a:rPr lang="fr-FR" sz="1600" dirty="0" err="1"/>
              <a:t>reviews</a:t>
            </a:r>
            <a:endParaRPr lang="fr-FR" sz="1600" dirty="0"/>
          </a:p>
        </p:txBody>
      </p:sp>
      <p:pic>
        <p:nvPicPr>
          <p:cNvPr id="3" name="Image 2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0ACCD14E-60D6-AE10-4FA0-EC069D507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64" y="1607086"/>
            <a:ext cx="2850238" cy="407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  <a:p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Association – stratégie 1</a:t>
            </a:r>
          </a:p>
        </p:txBody>
      </p:sp>
    </p:spTree>
    <p:extLst>
      <p:ext uri="{BB962C8B-B14F-4D97-AF65-F5344CB8AC3E}">
        <p14:creationId xmlns:p14="http://schemas.microsoft.com/office/powerpoint/2010/main" val="357125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-1" y="41109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TRAVAUX PRATIQUES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TP : Gestion des avis – Partie 03</a:t>
            </a:r>
          </a:p>
        </p:txBody>
      </p:sp>
    </p:spTree>
    <p:extLst>
      <p:ext uri="{BB962C8B-B14F-4D97-AF65-F5344CB8AC3E}">
        <p14:creationId xmlns:p14="http://schemas.microsoft.com/office/powerpoint/2010/main" val="195647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6" y="1341027"/>
            <a:ext cx="8330938" cy="21753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buClr>
                <a:srgbClr val="011F39"/>
              </a:buClr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Stratégie 2 :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« Référence manuelle »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Les 2 classes sont des Document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L’association se fait en stockant _id du Document référencé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Utilisation de </a:t>
            </a:r>
            <a:r>
              <a:rPr lang="fr-FR" dirty="0">
                <a:solidFill>
                  <a:srgbClr val="95B258"/>
                </a:solidFill>
                <a:cs typeface="Segoe UI" panose="020B0502040204020203" pitchFamily="34" charset="0"/>
              </a:rPr>
              <a:t>@DocumentReference</a:t>
            </a: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 avec Spring Data MongoDB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En MongoDB, il y aura toujours besoin d’une seconde requête pour remonter les éléments de l’association (pas de jointure)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00" dirty="0">
                <a:solidFill>
                  <a:srgbClr val="3B518E"/>
                </a:solidFill>
              </a:rPr>
              <a:t>Associations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4912A19F-6E1C-56C7-9D72-36BA0C5A8E68}"/>
              </a:ext>
            </a:extLst>
          </p:cNvPr>
          <p:cNvSpPr txBox="1"/>
          <p:nvPr/>
        </p:nvSpPr>
        <p:spPr>
          <a:xfrm>
            <a:off x="3506876" y="3560404"/>
            <a:ext cx="4976724" cy="3093154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r>
              <a:rPr lang="fr-FR" sz="1500" dirty="0"/>
              <a:t>{</a:t>
            </a:r>
          </a:p>
          <a:p>
            <a:r>
              <a:rPr lang="fr-FR" sz="1500" dirty="0"/>
              <a:t>    _id: </a:t>
            </a:r>
            <a:r>
              <a:rPr lang="fr-FR" sz="1500" dirty="0" err="1"/>
              <a:t>ObjectId</a:t>
            </a:r>
            <a:r>
              <a:rPr lang="fr-FR" sz="1500" dirty="0"/>
              <a:t>('64b93e1c8d6a1e5e120e9a2f'),</a:t>
            </a:r>
          </a:p>
          <a:p>
            <a:r>
              <a:rPr lang="fr-FR" sz="1500" dirty="0"/>
              <a:t>    </a:t>
            </a:r>
            <a:r>
              <a:rPr lang="fr-FR" sz="1500" dirty="0" err="1"/>
              <a:t>pedagogical_note</a:t>
            </a:r>
            <a:r>
              <a:rPr lang="fr-FR" sz="1500" dirty="0"/>
              <a:t>: 4,</a:t>
            </a:r>
          </a:p>
          <a:p>
            <a:r>
              <a:rPr lang="fr-FR" sz="1500" dirty="0"/>
              <a:t>    </a:t>
            </a:r>
            <a:r>
              <a:rPr lang="fr-FR" sz="1500" dirty="0" err="1"/>
              <a:t>pedagogical_commentary</a:t>
            </a:r>
            <a:r>
              <a:rPr lang="fr-FR" sz="1500" dirty="0"/>
              <a:t>: 'commentaire sur la pédagogie',</a:t>
            </a:r>
          </a:p>
          <a:p>
            <a:r>
              <a:rPr lang="fr-FR" sz="1500" dirty="0"/>
              <a:t>    </a:t>
            </a:r>
            <a:r>
              <a:rPr lang="fr-FR" sz="1500" dirty="0" err="1"/>
              <a:t>course_note</a:t>
            </a:r>
            <a:r>
              <a:rPr lang="fr-FR" sz="1500" dirty="0"/>
              <a:t>: 3,</a:t>
            </a:r>
          </a:p>
          <a:p>
            <a:r>
              <a:rPr lang="fr-FR" sz="1500" dirty="0"/>
              <a:t>    </a:t>
            </a:r>
            <a:r>
              <a:rPr lang="fr-FR" sz="1500" dirty="0" err="1"/>
              <a:t>course_commentary</a:t>
            </a:r>
            <a:r>
              <a:rPr lang="fr-FR" sz="1500" dirty="0"/>
              <a:t>: 'commentaire sur le cours',</a:t>
            </a:r>
          </a:p>
          <a:p>
            <a:r>
              <a:rPr lang="fr-FR" sz="1500" dirty="0"/>
              <a:t>    </a:t>
            </a:r>
            <a:r>
              <a:rPr lang="fr-FR" sz="1500" dirty="0" err="1"/>
              <a:t>student</a:t>
            </a:r>
            <a:r>
              <a:rPr lang="fr-FR" sz="1500" dirty="0"/>
              <a:t>: {</a:t>
            </a:r>
          </a:p>
          <a:p>
            <a:r>
              <a:rPr lang="fr-FR" sz="1500" dirty="0"/>
              <a:t>        </a:t>
            </a:r>
            <a:r>
              <a:rPr lang="fr-FR" sz="1500" dirty="0" err="1"/>
              <a:t>student_registration</a:t>
            </a:r>
            <a:r>
              <a:rPr lang="fr-FR" sz="1500" dirty="0"/>
              <a:t>: 'ENI_CAMPUS_202312456',</a:t>
            </a:r>
          </a:p>
          <a:p>
            <a:r>
              <a:rPr lang="fr-FR" sz="1500" dirty="0"/>
              <a:t>        </a:t>
            </a:r>
            <a:r>
              <a:rPr lang="fr-FR" sz="1500" dirty="0" err="1"/>
              <a:t>class_id</a:t>
            </a:r>
            <a:r>
              <a:rPr lang="fr-FR" sz="1500" dirty="0"/>
              <a:t>: 'EDMW0002'</a:t>
            </a:r>
          </a:p>
          <a:p>
            <a:r>
              <a:rPr lang="fr-FR" sz="1500" dirty="0"/>
              <a:t>    },</a:t>
            </a:r>
          </a:p>
          <a:p>
            <a:r>
              <a:rPr lang="fr-FR" sz="1500" dirty="0"/>
              <a:t>    </a:t>
            </a:r>
            <a:r>
              <a:rPr lang="fr-FR" sz="1500" dirty="0" err="1">
                <a:highlight>
                  <a:srgbClr val="00FF00"/>
                </a:highlight>
              </a:rPr>
              <a:t>trainer_id</a:t>
            </a:r>
            <a:r>
              <a:rPr lang="fr-FR" sz="1500" dirty="0">
                <a:highlight>
                  <a:srgbClr val="00FF00"/>
                </a:highlight>
              </a:rPr>
              <a:t>: 'abaille@campus-eni.fr',</a:t>
            </a:r>
          </a:p>
          <a:p>
            <a:r>
              <a:rPr lang="fr-FR" sz="1500" dirty="0"/>
              <a:t>    _class: '</a:t>
            </a:r>
            <a:r>
              <a:rPr lang="fr-FR" sz="1500" dirty="0" err="1"/>
              <a:t>fr.eni.demo.bo.Avis</a:t>
            </a:r>
            <a:r>
              <a:rPr lang="fr-FR" sz="1500" dirty="0"/>
              <a:t>'</a:t>
            </a:r>
          </a:p>
          <a:p>
            <a:r>
              <a:rPr lang="fr-FR" sz="1500" dirty="0"/>
              <a:t>}</a:t>
            </a:r>
          </a:p>
        </p:txBody>
      </p:sp>
      <p:pic>
        <p:nvPicPr>
          <p:cNvPr id="3" name="Image 2" descr="Une image contenant texte, reçu, capture d’écran, ligne&#10;&#10;Description générée automatiquement">
            <a:extLst>
              <a:ext uri="{FF2B5EF4-FFF2-40B4-BE49-F238E27FC236}">
                <a16:creationId xmlns:a16="http://schemas.microsoft.com/office/drawing/2014/main" id="{ECB1C6D6-D109-E2EC-7B0C-A0BB3E2937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64" y="1565148"/>
            <a:ext cx="2179572" cy="456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4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  <a:p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Association – stratégie 2</a:t>
            </a:r>
          </a:p>
        </p:txBody>
      </p:sp>
    </p:spTree>
    <p:extLst>
      <p:ext uri="{BB962C8B-B14F-4D97-AF65-F5344CB8AC3E}">
        <p14:creationId xmlns:p14="http://schemas.microsoft.com/office/powerpoint/2010/main" val="255490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texte, diagramme, capture d’écran, ligne&#10;&#10;Description générée automatiquement">
            <a:extLst>
              <a:ext uri="{FF2B5EF4-FFF2-40B4-BE49-F238E27FC236}">
                <a16:creationId xmlns:a16="http://schemas.microsoft.com/office/drawing/2014/main" id="{3791F656-9A25-EBF9-EAA7-BCFD2F10D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65" y="1585200"/>
            <a:ext cx="3926679" cy="4546681"/>
          </a:xfrm>
          <a:prstGeom prst="rect">
            <a:avLst/>
          </a:prstGeom>
        </p:spPr>
      </p:pic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6" y="1341027"/>
            <a:ext cx="8330938" cy="35049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buClr>
                <a:srgbClr val="011F39"/>
              </a:buClr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Stratégie 3 :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« </a:t>
            </a:r>
            <a:r>
              <a:rPr lang="fr-FR" sz="2400" dirty="0" err="1">
                <a:solidFill>
                  <a:srgbClr val="95B258"/>
                </a:solidFill>
                <a:cs typeface="Segoe UI" panose="020B0502040204020203" pitchFamily="34" charset="0"/>
              </a:rPr>
              <a:t>DBRef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 »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Les 2 classes sont des Document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L’association se fait en stockant un </a:t>
            </a:r>
            <a:r>
              <a:rPr lang="fr-FR" dirty="0" err="1">
                <a:solidFill>
                  <a:srgbClr val="011F39"/>
                </a:solidFill>
                <a:cs typeface="Segoe UI" panose="020B0502040204020203" pitchFamily="34" charset="0"/>
              </a:rPr>
              <a:t>DBRef</a:t>
            </a: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, se compose :</a:t>
            </a:r>
          </a:p>
          <a:p>
            <a:pPr marL="1714500" lvl="3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$</a:t>
            </a:r>
            <a:r>
              <a:rPr lang="fr-FR" dirty="0" err="1">
                <a:solidFill>
                  <a:srgbClr val="011F39"/>
                </a:solidFill>
                <a:cs typeface="Segoe UI" panose="020B0502040204020203" pitchFamily="34" charset="0"/>
              </a:rPr>
              <a:t>ref</a:t>
            </a: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 </a:t>
            </a: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 contient le nom de la Collection référencée</a:t>
            </a:r>
            <a:endParaRPr lang="fr-FR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1714500" lvl="3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$id </a:t>
            </a: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contient l’_id du Document référencé</a:t>
            </a:r>
          </a:p>
          <a:p>
            <a:pPr marL="1714500" lvl="3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$</a:t>
            </a:r>
            <a:r>
              <a:rPr lang="fr-FR" dirty="0" err="1">
                <a:solidFill>
                  <a:srgbClr val="011F39"/>
                </a:solidFill>
                <a:cs typeface="Segoe UI" panose="020B0502040204020203" pitchFamily="34" charset="0"/>
              </a:rPr>
              <a:t>db</a:t>
            </a: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 </a:t>
            </a: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 Optionnel. Contient le nom de la base</a:t>
            </a:r>
            <a:endParaRPr lang="fr-FR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Ajout de l’annotation </a:t>
            </a:r>
            <a:r>
              <a:rPr lang="fr-FR" dirty="0">
                <a:solidFill>
                  <a:srgbClr val="95B258"/>
                </a:solidFill>
                <a:cs typeface="Segoe UI" panose="020B0502040204020203" pitchFamily="34" charset="0"/>
              </a:rPr>
              <a:t>@DBRef </a:t>
            </a: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avec Spring Data MongoDB; utiliser :</a:t>
            </a:r>
          </a:p>
          <a:p>
            <a:pPr marL="1257300" lvl="2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1700" dirty="0">
                <a:solidFill>
                  <a:srgbClr val="011F39"/>
                </a:solidFill>
                <a:cs typeface="Segoe UI" panose="020B0502040204020203" pitchFamily="34" charset="0"/>
              </a:rPr>
              <a:t>Avec des associations sur des clefs composites</a:t>
            </a:r>
          </a:p>
          <a:p>
            <a:pPr marL="1257300" lvl="2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1700" dirty="0">
                <a:solidFill>
                  <a:srgbClr val="011F39"/>
                </a:solidFill>
                <a:cs typeface="Segoe UI" panose="020B0502040204020203" pitchFamily="34" charset="0"/>
              </a:rPr>
              <a:t>Pour plusieurs sources de données</a:t>
            </a:r>
          </a:p>
          <a:p>
            <a:pPr marL="1257300" lvl="2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dirty="0">
              <a:solidFill>
                <a:srgbClr val="011F39"/>
              </a:solidFill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00" dirty="0">
                <a:solidFill>
                  <a:srgbClr val="3B518E"/>
                </a:solidFill>
              </a:rPr>
              <a:t>Associations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FF45365-F6EF-A0CC-99D6-0AEE3091E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892" y="4525077"/>
            <a:ext cx="4495800" cy="1981200"/>
          </a:xfrm>
          <a:prstGeom prst="rect">
            <a:avLst/>
          </a:prstGeom>
          <a:ln>
            <a:solidFill>
              <a:srgbClr val="011F39"/>
            </a:solidFill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E5A8828-66C7-1AFB-F9D4-72218915F507}"/>
              </a:ext>
            </a:extLst>
          </p:cNvPr>
          <p:cNvSpPr txBox="1"/>
          <p:nvPr/>
        </p:nvSpPr>
        <p:spPr>
          <a:xfrm>
            <a:off x="3088443" y="5478450"/>
            <a:ext cx="4287717" cy="1292662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r>
              <a:rPr lang="fr-FR" sz="1300" dirty="0"/>
              <a:t>{</a:t>
            </a:r>
          </a:p>
          <a:p>
            <a:r>
              <a:rPr lang="fr-FR" sz="1300" dirty="0"/>
              <a:t>    _id: </a:t>
            </a:r>
            <a:r>
              <a:rPr lang="fr-FR" sz="1300" dirty="0" err="1"/>
              <a:t>ObjectId</a:t>
            </a:r>
            <a:r>
              <a:rPr lang="fr-FR" sz="1300" dirty="0"/>
              <a:t>('64b943948a0f266b6c351fc5'),</a:t>
            </a:r>
          </a:p>
          <a:p>
            <a:r>
              <a:rPr lang="fr-FR" sz="1300" dirty="0"/>
              <a:t>    …,</a:t>
            </a:r>
          </a:p>
          <a:p>
            <a:r>
              <a:rPr lang="fr-FR" sz="1300" dirty="0">
                <a:highlight>
                  <a:srgbClr val="00FF00"/>
                </a:highlight>
              </a:rPr>
              <a:t>    </a:t>
            </a:r>
            <a:r>
              <a:rPr lang="fr-FR" sz="1300" dirty="0" err="1">
                <a:highlight>
                  <a:srgbClr val="00FF00"/>
                </a:highlight>
              </a:rPr>
              <a:t>computer_course_id</a:t>
            </a:r>
            <a:r>
              <a:rPr lang="fr-FR" sz="1300" dirty="0">
                <a:highlight>
                  <a:srgbClr val="00FF00"/>
                </a:highlight>
              </a:rPr>
              <a:t>: </a:t>
            </a:r>
            <a:r>
              <a:rPr lang="fr-FR" sz="1300" dirty="0" err="1">
                <a:highlight>
                  <a:srgbClr val="00FF00"/>
                </a:highlight>
              </a:rPr>
              <a:t>DBRef</a:t>
            </a:r>
            <a:r>
              <a:rPr lang="fr-FR" sz="1300" dirty="0">
                <a:highlight>
                  <a:srgbClr val="00FF00"/>
                </a:highlight>
              </a:rPr>
              <a:t>('</a:t>
            </a:r>
            <a:r>
              <a:rPr lang="fr-FR" sz="1300" dirty="0" err="1">
                <a:highlight>
                  <a:srgbClr val="00FF00"/>
                </a:highlight>
              </a:rPr>
              <a:t>undefined</a:t>
            </a:r>
            <a:r>
              <a:rPr lang="fr-FR" sz="1300" dirty="0">
                <a:highlight>
                  <a:srgbClr val="00FF00"/>
                </a:highlight>
              </a:rPr>
              <a:t>', '[</a:t>
            </a:r>
            <a:r>
              <a:rPr lang="fr-FR" sz="1300" dirty="0" err="1">
                <a:highlight>
                  <a:srgbClr val="00FF00"/>
                </a:highlight>
              </a:rPr>
              <a:t>object</a:t>
            </a:r>
            <a:r>
              <a:rPr lang="fr-FR" sz="1300" dirty="0">
                <a:highlight>
                  <a:srgbClr val="00FF00"/>
                </a:highlight>
              </a:rPr>
              <a:t> Object]'),</a:t>
            </a:r>
          </a:p>
          <a:p>
            <a:r>
              <a:rPr lang="fr-FR" sz="1300" dirty="0"/>
              <a:t>    _class: '</a:t>
            </a:r>
            <a:r>
              <a:rPr lang="fr-FR" sz="1300" dirty="0" err="1"/>
              <a:t>fr.eni.demo.bo.Avis</a:t>
            </a:r>
            <a:r>
              <a:rPr lang="fr-FR" sz="1300" dirty="0"/>
              <a:t>'</a:t>
            </a:r>
          </a:p>
          <a:p>
            <a:r>
              <a:rPr lang="fr-FR" sz="1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481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  <a:p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Association – stratégie 3</a:t>
            </a:r>
          </a:p>
        </p:txBody>
      </p:sp>
    </p:spTree>
    <p:extLst>
      <p:ext uri="{BB962C8B-B14F-4D97-AF65-F5344CB8AC3E}">
        <p14:creationId xmlns:p14="http://schemas.microsoft.com/office/powerpoint/2010/main" val="245407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-1" y="41109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TRAVAUX PRATIQUES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TP : Gestion des avis – Partie 04</a:t>
            </a:r>
          </a:p>
        </p:txBody>
      </p:sp>
    </p:spTree>
    <p:extLst>
      <p:ext uri="{BB962C8B-B14F-4D97-AF65-F5344CB8AC3E}">
        <p14:creationId xmlns:p14="http://schemas.microsoft.com/office/powerpoint/2010/main" val="337164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Frameworls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Requêtage</a:t>
            </a:r>
          </a:p>
        </p:txBody>
      </p:sp>
    </p:spTree>
    <p:extLst>
      <p:ext uri="{BB962C8B-B14F-4D97-AF65-F5344CB8AC3E}">
        <p14:creationId xmlns:p14="http://schemas.microsoft.com/office/powerpoint/2010/main" val="194397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6" y="1329151"/>
            <a:ext cx="8330938" cy="51110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Spring Data MongoDB</a:t>
            </a: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 permet de définir des méthodes de requêtes en utilisant des mots clés</a:t>
            </a:r>
            <a:endParaRPr lang="fr-FR" sz="18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Quelques exemples :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sz="1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lvl="1">
              <a:lnSpc>
                <a:spcPct val="120000"/>
              </a:lnSpc>
              <a:buClr>
                <a:srgbClr val="011F39"/>
              </a:buClr>
            </a:pPr>
            <a:endParaRPr lang="fr-FR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Voici d’autres mots clefs : 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011F39"/>
                </a:solidFill>
                <a:cs typeface="Segoe UI" panose="020B0502040204020203" pitchFamily="34" charset="0"/>
              </a:rPr>
              <a:t>Between</a:t>
            </a:r>
            <a:r>
              <a:rPr lang="fr-FR" dirty="0">
                <a:solidFill>
                  <a:srgbClr val="011F39"/>
                </a:solidFill>
                <a:cs typeface="Segoe UI" panose="020B0502040204020203" pitchFamily="34" charset="0"/>
              </a:rPr>
              <a:t>, And, Or, …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  <a:latin typeface="Segoe UI"/>
                <a:cs typeface="Segoe UI"/>
              </a:rPr>
              <a:t>Avec Spring Data, pour gérer le paramètre; ajout de l’annotation </a:t>
            </a:r>
            <a:r>
              <a:rPr lang="fr-FR" sz="2400" dirty="0">
                <a:solidFill>
                  <a:srgbClr val="95B258"/>
                </a:solidFill>
                <a:latin typeface="Segoe UI"/>
                <a:cs typeface="Segoe UI"/>
              </a:rPr>
              <a:t>@Param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Requêtage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AC95543C-AF69-21D4-D474-4666473B1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137417"/>
              </p:ext>
            </p:extLst>
          </p:nvPr>
        </p:nvGraphicFramePr>
        <p:xfrm>
          <a:off x="2109215" y="2567698"/>
          <a:ext cx="9728599" cy="17667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4688">
                  <a:extLst>
                    <a:ext uri="{9D8B030D-6E8A-4147-A177-3AD203B41FA5}">
                      <a16:colId xmlns:a16="http://schemas.microsoft.com/office/drawing/2014/main" val="578274633"/>
                    </a:ext>
                  </a:extLst>
                </a:gridCol>
                <a:gridCol w="3608832">
                  <a:extLst>
                    <a:ext uri="{9D8B030D-6E8A-4147-A177-3AD203B41FA5}">
                      <a16:colId xmlns:a16="http://schemas.microsoft.com/office/drawing/2014/main" val="2765813140"/>
                    </a:ext>
                  </a:extLst>
                </a:gridCol>
                <a:gridCol w="4425079">
                  <a:extLst>
                    <a:ext uri="{9D8B030D-6E8A-4147-A177-3AD203B41FA5}">
                      <a16:colId xmlns:a16="http://schemas.microsoft.com/office/drawing/2014/main" val="625121083"/>
                    </a:ext>
                  </a:extLst>
                </a:gridCol>
              </a:tblGrid>
              <a:tr h="315396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Mot-clef</a:t>
                      </a:r>
                      <a:endParaRPr lang="fr-FR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651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Exemple</a:t>
                      </a:r>
                      <a:endParaRPr lang="fr-FR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651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Paramètre MongoDB</a:t>
                      </a:r>
                      <a:endParaRPr lang="fr-FR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651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21863"/>
                  </a:ext>
                </a:extLst>
              </a:tr>
              <a:tr h="437622"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Ø</a:t>
                      </a:r>
                    </a:p>
                  </a:txBody>
                  <a:tcPr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findByNoteCours</a:t>
                      </a:r>
                      <a:endParaRPr lang="fr-FR" sz="1800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{ "</a:t>
                      </a:r>
                      <a:r>
                        <a:rPr lang="en-US" sz="1800" kern="1200" dirty="0" err="1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course_note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" : 3} </a:t>
                      </a:r>
                      <a:endParaRPr lang="fr-FR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4AA5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138633"/>
                  </a:ext>
                </a:extLst>
              </a:tr>
              <a:tr h="481673"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err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GreaterThan</a:t>
                      </a:r>
                      <a:endParaRPr lang="fr-FR" sz="1800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16B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findByNoteCoursGreaterThan</a:t>
                      </a:r>
                      <a:endParaRPr lang="fr-FR" sz="1800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16B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{ "</a:t>
                      </a:r>
                      <a:r>
                        <a:rPr lang="en-US" sz="1800" kern="1200" dirty="0" err="1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course_note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" : { "$</a:t>
                      </a:r>
                      <a:r>
                        <a:rPr lang="en-US" sz="1800" kern="1200" dirty="0" err="1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gt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" : 3}} </a:t>
                      </a:r>
                      <a:endParaRPr lang="fr-FR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16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364346"/>
                  </a:ext>
                </a:extLst>
              </a:tr>
              <a:tr h="481673"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err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LessThan</a:t>
                      </a:r>
                      <a:endParaRPr lang="fr-FR" sz="1800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err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findByNoteCoursLessThan</a:t>
                      </a:r>
                      <a:endParaRPr lang="fr-FR" sz="1800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{ "</a:t>
                      </a:r>
                      <a:r>
                        <a:rPr lang="en-US" sz="1800" kern="1200" dirty="0" err="1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course_note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" : { "$</a:t>
                      </a:r>
                      <a:r>
                        <a:rPr lang="en-US" sz="1800" kern="1200" dirty="0" err="1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lt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" : 3}}</a:t>
                      </a:r>
                      <a:endParaRPr lang="fr-FR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4AA5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820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44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Frameworls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Rappels sur Spring Data</a:t>
            </a:r>
          </a:p>
        </p:txBody>
      </p:sp>
    </p:spTree>
    <p:extLst>
      <p:ext uri="{BB962C8B-B14F-4D97-AF65-F5344CB8AC3E}">
        <p14:creationId xmlns:p14="http://schemas.microsoft.com/office/powerpoint/2010/main" val="10715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  <a:p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Requêtage</a:t>
            </a:r>
          </a:p>
        </p:txBody>
      </p:sp>
    </p:spTree>
    <p:extLst>
      <p:ext uri="{BB962C8B-B14F-4D97-AF65-F5344CB8AC3E}">
        <p14:creationId xmlns:p14="http://schemas.microsoft.com/office/powerpoint/2010/main" val="5898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-1" y="41109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TRAVAUX PRATIQUES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TP : Gestion des avis – </a:t>
            </a:r>
            <a:r>
              <a:rPr lang="fr-FR" sz="4400" b="0">
                <a:latin typeface="Segoe UI Light" panose="020B0502040204020203" pitchFamily="34" charset="0"/>
                <a:cs typeface="Segoe UI Light" panose="020B0502040204020203" pitchFamily="34" charset="0"/>
              </a:rPr>
              <a:t>Partie 05</a:t>
            </a:r>
            <a:endParaRPr lang="fr-FR" sz="4400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56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A retenir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4483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Spring Data MongoDB </a:t>
            </a: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est le module de Spring Data pour manipuler des données NoSQL sur MongoDB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MongoDB</a:t>
            </a: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: Base NoSQL, orientée « </a:t>
            </a:r>
            <a:r>
              <a:rPr lang="fr-FR" sz="2400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»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annotations : </a:t>
            </a:r>
            <a:r>
              <a:rPr lang="fr-FR" sz="2400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@Document</a:t>
            </a: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fr-FR" sz="2400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@Id</a:t>
            </a: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fr-FR" sz="2400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@Indexed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Schéma</a:t>
            </a: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base </a:t>
            </a:r>
            <a:r>
              <a:rPr lang="fr-FR" sz="2400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dynamique</a:t>
            </a: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</a:t>
            </a:r>
            <a:r>
              <a:rPr lang="fr-FR" sz="2400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évolutif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Manipulation et stockage de </a:t>
            </a:r>
            <a:r>
              <a:rPr lang="fr-FR" sz="2400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JSON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Possibilité de gérer des associations (</a:t>
            </a:r>
            <a:r>
              <a:rPr lang="fr-FR" sz="2400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embarquée</a:t>
            </a: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par _id </a:t>
            </a:r>
            <a:r>
              <a:rPr lang="fr-FR" sz="2400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@DocumentReference </a:t>
            </a: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 par </a:t>
            </a:r>
            <a:r>
              <a:rPr lang="fr-FR" sz="2400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@DBRef</a:t>
            </a: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Création de requêtes par mots clefs avec </a:t>
            </a:r>
            <a:r>
              <a:rPr lang="fr-FR" sz="2400" dirty="0" err="1">
                <a:solidFill>
                  <a:srgbClr val="95B258"/>
                </a:solidFill>
                <a:cs typeface="Segoe UI" panose="020B0502040204020203" pitchFamily="34" charset="0"/>
              </a:rPr>
              <a:t>MongoRepository</a:t>
            </a:r>
            <a:endParaRPr lang="fr-FR" sz="2400" dirty="0">
              <a:solidFill>
                <a:srgbClr val="95B2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2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E7A496A1-BC77-FDCA-AD48-CAF0F12E6D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567" y="5056526"/>
            <a:ext cx="542976" cy="487991"/>
          </a:xfrm>
          <a:prstGeom prst="rect">
            <a:avLst/>
          </a:prstGeom>
        </p:spPr>
      </p:pic>
      <p:pic>
        <p:nvPicPr>
          <p:cNvPr id="15" name="Picture 12" descr="Microsoft Sql Server Logo Vector SVG Icon - SVG Repo">
            <a:extLst>
              <a:ext uri="{FF2B5EF4-FFF2-40B4-BE49-F238E27FC236}">
                <a16:creationId xmlns:a16="http://schemas.microsoft.com/office/drawing/2014/main" id="{1B78620B-D3A2-3EE2-5789-A5192D048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095" y="5441819"/>
            <a:ext cx="1155778" cy="115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hone Logo&quot; Images – Parcourir 511 le catalogue de photos, vecteurs et  vidéos | Adobe Stock">
            <a:extLst>
              <a:ext uri="{FF2B5EF4-FFF2-40B4-BE49-F238E27FC236}">
                <a16:creationId xmlns:a16="http://schemas.microsoft.com/office/drawing/2014/main" id="{9A3C388B-5642-8098-7C95-E83E3D8B9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250" y="1361478"/>
            <a:ext cx="1368553" cy="100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Rappels sur Spring Data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232CF27-343D-DA7B-0319-67B25DAA830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140" y="5584498"/>
            <a:ext cx="1016232" cy="622442"/>
          </a:xfrm>
          <a:prstGeom prst="rect">
            <a:avLst/>
          </a:prstGeom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51AAE8C1-8FD3-242A-7C42-576EC5E58CAC}"/>
              </a:ext>
            </a:extLst>
          </p:cNvPr>
          <p:cNvSpPr txBox="1">
            <a:spLocks/>
          </p:cNvSpPr>
          <p:nvPr/>
        </p:nvSpPr>
        <p:spPr>
          <a:xfrm>
            <a:off x="6977675" y="6204622"/>
            <a:ext cx="606456" cy="427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0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DB</a:t>
            </a:r>
          </a:p>
        </p:txBody>
      </p:sp>
      <p:pic>
        <p:nvPicPr>
          <p:cNvPr id="1026" name="Picture 2" descr="Postman API Platform Logo PNG vector in SVG, PDF, AI, CDR format">
            <a:extLst>
              <a:ext uri="{FF2B5EF4-FFF2-40B4-BE49-F238E27FC236}">
                <a16:creationId xmlns:a16="http://schemas.microsoft.com/office/drawing/2014/main" id="{F927D79F-FFC2-03B0-5688-7EA73EEB6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540" y="1361478"/>
            <a:ext cx="1368553" cy="102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830A5F3-FF81-FC05-A3B6-70AD44A615FD}"/>
              </a:ext>
            </a:extLst>
          </p:cNvPr>
          <p:cNvSpPr/>
          <p:nvPr/>
        </p:nvSpPr>
        <p:spPr>
          <a:xfrm>
            <a:off x="3713313" y="1331534"/>
            <a:ext cx="6903887" cy="1018039"/>
          </a:xfrm>
          <a:prstGeom prst="roundRect">
            <a:avLst/>
          </a:prstGeom>
          <a:noFill/>
          <a:ln w="38100">
            <a:solidFill>
              <a:srgbClr val="3B51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FRONT</a:t>
            </a:r>
            <a:endParaRPr lang="fr-FR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380BE10-8097-5673-DDE6-EDFFA04D9A9D}"/>
              </a:ext>
            </a:extLst>
          </p:cNvPr>
          <p:cNvSpPr/>
          <p:nvPr/>
        </p:nvSpPr>
        <p:spPr>
          <a:xfrm>
            <a:off x="3703438" y="2539716"/>
            <a:ext cx="6913762" cy="2964820"/>
          </a:xfrm>
          <a:prstGeom prst="roundRect">
            <a:avLst/>
          </a:prstGeom>
          <a:noFill/>
          <a:ln w="38100">
            <a:solidFill>
              <a:srgbClr val="4AA5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rgbClr val="4AA5B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</a:t>
            </a:r>
          </a:p>
        </p:txBody>
      </p:sp>
      <p:pic>
        <p:nvPicPr>
          <p:cNvPr id="1028" name="Picture 4" descr="Angular — Wikipédia">
            <a:extLst>
              <a:ext uri="{FF2B5EF4-FFF2-40B4-BE49-F238E27FC236}">
                <a16:creationId xmlns:a16="http://schemas.microsoft.com/office/drawing/2014/main" id="{2BE40ECD-415F-41A4-A464-ADC734386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801" y="1408775"/>
            <a:ext cx="899100" cy="89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act — Wikipédia">
            <a:extLst>
              <a:ext uri="{FF2B5EF4-FFF2-40B4-BE49-F238E27FC236}">
                <a16:creationId xmlns:a16="http://schemas.microsoft.com/office/drawing/2014/main" id="{A7FEB2B8-E751-0EC0-B167-FADC64666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345" y="1495490"/>
            <a:ext cx="899100" cy="77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pring | Spring Trademark Guidelines">
            <a:extLst>
              <a:ext uri="{FF2B5EF4-FFF2-40B4-BE49-F238E27FC236}">
                <a16:creationId xmlns:a16="http://schemas.microsoft.com/office/drawing/2014/main" id="{800EFB97-6456-1588-0577-689B39C65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873" y="2682531"/>
            <a:ext cx="1731670" cy="44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E40B2DC-547F-3EA5-0453-B8DC2281D81E}"/>
              </a:ext>
            </a:extLst>
          </p:cNvPr>
          <p:cNvSpPr/>
          <p:nvPr/>
        </p:nvSpPr>
        <p:spPr>
          <a:xfrm>
            <a:off x="5011387" y="3245302"/>
            <a:ext cx="5388629" cy="502694"/>
          </a:xfrm>
          <a:prstGeom prst="roundRect">
            <a:avLst/>
          </a:prstGeom>
          <a:solidFill>
            <a:srgbClr val="4AA5B7"/>
          </a:solidFill>
          <a:ln w="38100">
            <a:solidFill>
              <a:srgbClr val="4AA5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API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5D7EDB68-2286-15AA-C1B5-89EA33D06D5C}"/>
              </a:ext>
            </a:extLst>
          </p:cNvPr>
          <p:cNvSpPr/>
          <p:nvPr/>
        </p:nvSpPr>
        <p:spPr>
          <a:xfrm>
            <a:off x="4999970" y="3947182"/>
            <a:ext cx="5388629" cy="502694"/>
          </a:xfrm>
          <a:prstGeom prst="roundRect">
            <a:avLst/>
          </a:prstGeom>
          <a:solidFill>
            <a:srgbClr val="4AA5B7"/>
          </a:solidFill>
          <a:ln w="57150">
            <a:solidFill>
              <a:srgbClr val="4AA5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Logic Layer (BLL)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C1F5680-AB81-C26A-D57B-E2F7C04660C1}"/>
              </a:ext>
            </a:extLst>
          </p:cNvPr>
          <p:cNvSpPr/>
          <p:nvPr/>
        </p:nvSpPr>
        <p:spPr>
          <a:xfrm>
            <a:off x="5011387" y="4674617"/>
            <a:ext cx="5388629" cy="502694"/>
          </a:xfrm>
          <a:prstGeom prst="roundRect">
            <a:avLst/>
          </a:prstGeom>
          <a:solidFill>
            <a:srgbClr val="4AA5B7"/>
          </a:solidFill>
          <a:ln w="76200">
            <a:solidFill>
              <a:srgbClr val="AAD2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Access Layer (DAL) (Repository)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40F082C-2AE0-BBBA-3764-1C850D59141E}"/>
              </a:ext>
            </a:extLst>
          </p:cNvPr>
          <p:cNvSpPr/>
          <p:nvPr/>
        </p:nvSpPr>
        <p:spPr>
          <a:xfrm rot="16200000">
            <a:off x="3401465" y="3959960"/>
            <a:ext cx="1932008" cy="502694"/>
          </a:xfrm>
          <a:prstGeom prst="roundRect">
            <a:avLst/>
          </a:prstGeom>
          <a:solidFill>
            <a:srgbClr val="4AA5B7"/>
          </a:solidFill>
          <a:ln w="76200">
            <a:solidFill>
              <a:srgbClr val="AAD2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9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9685FB-E4CD-217B-17C0-FF38931AF485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047" y="1853928"/>
            <a:ext cx="1690043" cy="90093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37AB8E5-D820-6391-0C71-88D916C5B22C}"/>
              </a:ext>
            </a:extLst>
          </p:cNvPr>
          <p:cNvSpPr txBox="1"/>
          <p:nvPr/>
        </p:nvSpPr>
        <p:spPr>
          <a:xfrm>
            <a:off x="6498343" y="168687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(HTTP)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FE475DD-28AA-7234-62C6-A0A6E6026273}"/>
              </a:ext>
            </a:extLst>
          </p:cNvPr>
          <p:cNvSpPr txBox="1"/>
          <p:nvPr/>
        </p:nvSpPr>
        <p:spPr>
          <a:xfrm flipH="1">
            <a:off x="10605183" y="5248385"/>
            <a:ext cx="252417" cy="386867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Spring Data</a:t>
            </a: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EE088E3A-798C-F6E1-3F7D-7031CC72C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494" y="5978318"/>
            <a:ext cx="1764848" cy="47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65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diagramme, Plan, ligne&#10;&#10;Description générée automatiquement">
            <a:extLst>
              <a:ext uri="{FF2B5EF4-FFF2-40B4-BE49-F238E27FC236}">
                <a16:creationId xmlns:a16="http://schemas.microsoft.com/office/drawing/2014/main" id="{A397D23F-1FC3-A655-D4C8-46DD87834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490" y="428630"/>
            <a:ext cx="7663297" cy="6056476"/>
          </a:xfrm>
          <a:prstGeom prst="rect">
            <a:avLst/>
          </a:prstGeom>
        </p:spPr>
      </p:pic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Rappels sur Spring Data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4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Frameworls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Introduction à Docker</a:t>
            </a:r>
          </a:p>
        </p:txBody>
      </p:sp>
    </p:spTree>
    <p:extLst>
      <p:ext uri="{BB962C8B-B14F-4D97-AF65-F5344CB8AC3E}">
        <p14:creationId xmlns:p14="http://schemas.microsoft.com/office/powerpoint/2010/main" val="396129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F612B2-2F3D-00BE-0179-44C1CE081CF6}"/>
              </a:ext>
            </a:extLst>
          </p:cNvPr>
          <p:cNvSpPr txBox="1">
            <a:spLocks/>
          </p:cNvSpPr>
          <p:nvPr/>
        </p:nvSpPr>
        <p:spPr>
          <a:xfrm>
            <a:off x="3506876" y="1329151"/>
            <a:ext cx="8330938" cy="41508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Environnement de développement :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Il nous est nécessaire d’installer plusieurs serveurs de base de données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Microsoft SQL Server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dirty="0">
              <a:solidFill>
                <a:srgbClr val="011F39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Et MongoDB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Pour simplifier nous allons utiliser </a:t>
            </a:r>
            <a:r>
              <a:rPr lang="fr-FR" sz="2400" dirty="0">
                <a:solidFill>
                  <a:srgbClr val="95B258"/>
                </a:solidFill>
              </a:rPr>
              <a:t>Docker</a:t>
            </a:r>
            <a:r>
              <a:rPr lang="fr-FR" sz="2400" dirty="0">
                <a:solidFill>
                  <a:srgbClr val="011F39"/>
                </a:solidFill>
              </a:rPr>
              <a:t> pour l’installation de MongoDB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à Docker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MongoDB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11C75DCE-6602-EA0A-2E93-F6C2756D0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497" y="3654139"/>
            <a:ext cx="1764848" cy="47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 descr="Microsoft Sql Server Logo Vector SVG Icon - SVG Repo">
            <a:extLst>
              <a:ext uri="{FF2B5EF4-FFF2-40B4-BE49-F238E27FC236}">
                <a16:creationId xmlns:a16="http://schemas.microsoft.com/office/drawing/2014/main" id="{5F553BAA-E640-47E5-B539-9C99B2D75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716" y="2498361"/>
            <a:ext cx="1155778" cy="115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ress and Media Resources - Docker">
            <a:extLst>
              <a:ext uri="{FF2B5EF4-FFF2-40B4-BE49-F238E27FC236}">
                <a16:creationId xmlns:a16="http://schemas.microsoft.com/office/drawing/2014/main" id="{96A84C94-58A0-96F3-D250-E7889D495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84" y="2131347"/>
            <a:ext cx="3043099" cy="7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HÈME OFFICE" val="RIT6VH5m"/>
  <p:tag name="ARTICULATE_DESIGN_ID_1_THÈME OFFICE" val="R66cABEG"/>
  <p:tag name="ARTICULATE_SLIDE_COUNT" val="20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NI-ecole-Informatique-Charte_Graphique-v2023.potx" id="{8DF23D5A-EBA0-4384-9913-53A09D13838D}" vid="{220E91A7-61C3-4B73-AA27-DB095AB2A8A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3EFB5204D723459553F1AE909AB3D0" ma:contentTypeVersion="15" ma:contentTypeDescription="Crée un document." ma:contentTypeScope="" ma:versionID="8bab029539f42b6040b2ca345d01074d">
  <xsd:schema xmlns:xsd="http://www.w3.org/2001/XMLSchema" xmlns:xs="http://www.w3.org/2001/XMLSchema" xmlns:p="http://schemas.microsoft.com/office/2006/metadata/properties" xmlns:ns2="84f17460-2ce9-4a13-ba7e-618f50074c06" xmlns:ns3="ba394ada-9c4d-4f3d-881a-7e9f447e96a5" targetNamespace="http://schemas.microsoft.com/office/2006/metadata/properties" ma:root="true" ma:fieldsID="0ebe872362ea82d170489b80325a914e" ns2:_="" ns3:_="">
    <xsd:import namespace="84f17460-2ce9-4a13-ba7e-618f50074c06"/>
    <xsd:import namespace="ba394ada-9c4d-4f3d-881a-7e9f447e96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f17460-2ce9-4a13-ba7e-618f50074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Balises d’images" ma:readOnly="false" ma:fieldId="{5cf76f15-5ced-4ddc-b409-7134ff3c332f}" ma:taxonomyMulti="true" ma:sspId="1913a2dd-6951-4a39-aa24-921745c2a7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394ada-9c4d-4f3d-881a-7e9f447e96a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5c9592c2-8559-48b1-9c2e-fbad2026dc9e}" ma:internalName="TaxCatchAll" ma:showField="CatchAllData" ma:web="ba394ada-9c4d-4f3d-881a-7e9f447e96a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4f17460-2ce9-4a13-ba7e-618f50074c06">
      <Terms xmlns="http://schemas.microsoft.com/office/infopath/2007/PartnerControls"/>
    </lcf76f155ced4ddcb4097134ff3c332f>
    <TaxCatchAll xmlns="ba394ada-9c4d-4f3d-881a-7e9f447e96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1704A5-D455-49CD-8646-8DB6C775F2AC}"/>
</file>

<file path=customXml/itemProps2.xml><?xml version="1.0" encoding="utf-8"?>
<ds:datastoreItem xmlns:ds="http://schemas.openxmlformats.org/officeDocument/2006/customXml" ds:itemID="{E0744E35-8DFE-42FB-9B27-EF60FB2821E4}">
  <ds:schemaRefs>
    <ds:schemaRef ds:uri="http://purl.org/dc/elements/1.1/"/>
    <ds:schemaRef ds:uri="http://schemas.microsoft.com/office/2006/metadata/properties"/>
    <ds:schemaRef ds:uri="cfaffce1-5344-4c4f-bfb6-760f0e673929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ea210992-230b-44bf-b9a2-2f8c10b8863d"/>
    <ds:schemaRef ds:uri="http://www.w3.org/XML/1998/namespace"/>
    <ds:schemaRef ds:uri="http://purl.org/dc/dcmitype/"/>
    <ds:schemaRef ds:uri="84f17460-2ce9-4a13-ba7e-618f50074c06"/>
    <ds:schemaRef ds:uri="ba394ada-9c4d-4f3d-881a-7e9f447e96a5"/>
  </ds:schemaRefs>
</ds:datastoreItem>
</file>

<file path=customXml/itemProps3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ENI-ecole-Informatique-Charte_Graphique-v2023</Template>
  <TotalTime>10225</TotalTime>
  <Words>4436</Words>
  <Application>Microsoft Office PowerPoint</Application>
  <PresentationFormat>Grand écran</PresentationFormat>
  <Paragraphs>765</Paragraphs>
  <Slides>52</Slides>
  <Notes>42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53" baseType="lpstr">
      <vt:lpstr>Thème Office</vt:lpstr>
      <vt:lpstr>Java Frameworks Module 03 – Spring Data MongoDB</vt:lpstr>
      <vt:lpstr>Présentation PowerPoint</vt:lpstr>
      <vt:lpstr>Rappels sur Spring Data</vt:lpstr>
      <vt:lpstr>Rappels sur Spring Data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 de la formation</dc:title>
  <dc:creator>Nathalie HERVOCHE</dc:creator>
  <cp:lastModifiedBy>Anne-Lise BAILLE</cp:lastModifiedBy>
  <cp:revision>1881</cp:revision>
  <dcterms:created xsi:type="dcterms:W3CDTF">2023-01-06T06:52:31Z</dcterms:created>
  <dcterms:modified xsi:type="dcterms:W3CDTF">2023-08-04T06:25:37Z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f66734b3-83b1-41cc-940e-f23d0c158fc1</vt:lpwstr>
  </property>
  <property fmtid="{D5CDD505-2E9C-101B-9397-08002B2CF9AE}" pid="3" name="ContentTypeId">
    <vt:lpwstr>0x0101004F3EFB5204D723459553F1AE909AB3D0</vt:lpwstr>
  </property>
  <property fmtid="{D5CDD505-2E9C-101B-9397-08002B2CF9AE}" pid="4" name="ArticulateGUID">
    <vt:lpwstr>4C016939-3D63-4BD5-8C4B-0D84325C8D72</vt:lpwstr>
  </property>
  <property fmtid="{D5CDD505-2E9C-101B-9397-08002B2CF9AE}" pid="5" name="ArticulatePath">
    <vt:lpwstr>débuter_powerapps_video_ENI</vt:lpwstr>
  </property>
  <property fmtid="{D5CDD505-2E9C-101B-9397-08002B2CF9AE}" pid="6" name="MediaServiceImageTags">
    <vt:lpwstr/>
  </property>
</Properties>
</file>